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Lst>
  <p:sldSz cy="6858000" cx="12192000"/>
  <p:notesSz cx="6858000" cy="9144000"/>
  <p:embeddedFontLst>
    <p:embeddedFont>
      <p:font typeface="Inter"/>
      <p:regular r:id="rId132"/>
      <p:bold r:id="rId133"/>
    </p:embeddedFont>
    <p:embeddedFont>
      <p:font typeface="Sofia"/>
      <p:regular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5" roundtripDataSignature="AMtx7mh/Ax8R1KR6ScK0Ve12Bcjb1xT3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font" Target="fonts/Inter-regular.fntdata"/><Relationship Id="rId131" Type="http://schemas.openxmlformats.org/officeDocument/2006/relationships/slide" Target="slides/slide127.xml"/><Relationship Id="rId130" Type="http://schemas.openxmlformats.org/officeDocument/2006/relationships/slide" Target="slides/slide126.xml"/><Relationship Id="rId135" Type="http://customschemas.google.com/relationships/presentationmetadata" Target="metadata"/><Relationship Id="rId134" Type="http://schemas.openxmlformats.org/officeDocument/2006/relationships/font" Target="fonts/Sofia-regular.fntdata"/><Relationship Id="rId133" Type="http://schemas.openxmlformats.org/officeDocument/2006/relationships/font" Target="fonts/Inter-bold.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9" name="Google Shape;2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0" name="Google Shape;2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5" name="Google Shape;22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2" name="Google Shape;23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7" name="Google Shape;2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2" name="Google Shape;2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8" name="Google Shape;24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3" name="Google Shape;25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0" name="Google Shape;2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6" name="Google Shape;27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7" name="Google Shape;28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3" name="Google Shape;2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9" name="Google Shape;2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6" name="Google Shape;30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12" name="Google Shape;31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17" name="Google Shape;31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3" name="Google Shape;32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4" name="Google Shape;34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9" name="Google Shape;34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4" name="Google Shape;35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60" name="Google Shape;36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67" name="Google Shape;36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GB"/>
              <a:t>More Problems : https://www.slideshare.net/gauravkoriya1989/ip-address-1831634 </a:t>
            </a:r>
            <a:endParaRPr/>
          </a:p>
          <a:p>
            <a:pPr indent="0" lvl="0" marL="0" rtl="0" algn="l">
              <a:spcBef>
                <a:spcPts val="0"/>
              </a:spcBef>
              <a:spcAft>
                <a:spcPts val="0"/>
              </a:spcAft>
              <a:buClr>
                <a:schemeClr val="dk1"/>
              </a:buClr>
              <a:buSzPts val="1200"/>
              <a:buFont typeface="Calibri"/>
              <a:buNone/>
            </a:pPr>
            <a:r>
              <a:rPr b="1" lang="en-GB"/>
              <a:t>https://users.cs.jmu.edu/aboutams/Web/Networking/Spring03/Lectures/Lecture%203-%20IP%20Classful%20Addressing.pdf</a:t>
            </a:r>
            <a:endParaRPr b="1"/>
          </a:p>
        </p:txBody>
      </p:sp>
      <p:sp>
        <p:nvSpPr>
          <p:cNvPr id="373" name="Google Shape;37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37"/>
          <p:cNvSpPr/>
          <p:nvPr>
            <p:ph idx="2" type="pic"/>
          </p:nvPr>
        </p:nvSpPr>
        <p:spPr>
          <a:xfrm>
            <a:off x="5183188" y="987425"/>
            <a:ext cx="6172200" cy="4873625"/>
          </a:xfrm>
          <a:prstGeom prst="rect">
            <a:avLst/>
          </a:prstGeom>
          <a:noFill/>
          <a:ln>
            <a:noFill/>
          </a:ln>
        </p:spPr>
      </p:sp>
      <p:sp>
        <p:nvSpPr>
          <p:cNvPr id="68" name="Google Shape;68;p1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7.png"/><Relationship Id="rId4" Type="http://schemas.openxmlformats.org/officeDocument/2006/relationships/image" Target="../media/image59.png"/><Relationship Id="rId5"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6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GB"/>
              <a:t>MODULE 3</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t>NETWORK LAYER</a:t>
            </a:r>
            <a:endParaRPr/>
          </a:p>
        </p:txBody>
      </p:sp>
      <p:sp>
        <p:nvSpPr>
          <p:cNvPr id="90" name="Google Shape;90;p1"/>
          <p:cNvSpPr txBox="1"/>
          <p:nvPr/>
        </p:nvSpPr>
        <p:spPr>
          <a:xfrm>
            <a:off x="3048582" y="3246079"/>
            <a:ext cx="60971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This switching is also based on the store and forward method.</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In the Packet Switched network, there is no resource reservation, and resources are allocated on demand.</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As we know that each packet contains the information of source and destination in their headers. Thus all packets can independently travel in the network.</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Packets related to the same file might take different paths and it mainly depends upon the availability of the path. These packets will be then re-assembled at the destination. It is the responsibility of the receiver node to re-arrange the received packet in order to get the original data.</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The message of acknowledgment will be sent by the receiver if packets reach the receiver in the correct order.</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In case of a missing packet or corrupted packet, the message will be sent by the receiver to the sender to resend the message.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73239"/>
              </a:buClr>
              <a:buSzPct val="100000"/>
              <a:buFont typeface="Arial"/>
              <a:buChar char="•"/>
            </a:pPr>
            <a:r>
              <a:rPr b="1" i="0" lang="en-GB">
                <a:solidFill>
                  <a:srgbClr val="273239"/>
                </a:solidFill>
                <a:latin typeface="Arial"/>
                <a:ea typeface="Arial"/>
                <a:cs typeface="Arial"/>
                <a:sym typeface="Arial"/>
              </a:rPr>
              <a:t>Distance Vector routing protocol</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It is a dynamic routing algorithm in which each router computes a distance between itself and each possible destination i.e. its immediate neighbors.</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The router shares its knowledge about the whole network to its neighbors and accordingly updates the table based on its neighbors.</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The sharing of information with the neighbors takes place at regular intervals.</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It makes use of </a:t>
            </a:r>
            <a:r>
              <a:rPr b="1" i="0" lang="en-GB">
                <a:solidFill>
                  <a:srgbClr val="273239"/>
                </a:solidFill>
                <a:latin typeface="Arial"/>
                <a:ea typeface="Arial"/>
                <a:cs typeface="Arial"/>
                <a:sym typeface="Arial"/>
              </a:rPr>
              <a:t>Bellman-Ford Algorithm</a:t>
            </a:r>
            <a:r>
              <a:rPr b="0" i="0" lang="en-GB">
                <a:solidFill>
                  <a:srgbClr val="273239"/>
                </a:solidFill>
                <a:latin typeface="Arial"/>
                <a:ea typeface="Arial"/>
                <a:cs typeface="Arial"/>
                <a:sym typeface="Arial"/>
              </a:rPr>
              <a:t> for making routing tables.</a:t>
            </a:r>
            <a:endParaRPr/>
          </a:p>
          <a:p>
            <a:pPr indent="-228600" lvl="0" marL="228600" rtl="0" algn="l">
              <a:lnSpc>
                <a:spcPct val="90000"/>
              </a:lnSpc>
              <a:spcBef>
                <a:spcPts val="1000"/>
              </a:spcBef>
              <a:spcAft>
                <a:spcPts val="0"/>
              </a:spcAft>
              <a:buClr>
                <a:srgbClr val="273239"/>
              </a:buClr>
              <a:buSzPct val="100000"/>
              <a:buChar char="•"/>
            </a:pPr>
            <a:r>
              <a:rPr b="1" i="0" lang="en-GB">
                <a:solidFill>
                  <a:srgbClr val="273239"/>
                </a:solidFill>
                <a:latin typeface="Arial"/>
                <a:ea typeface="Arial"/>
                <a:cs typeface="Arial"/>
                <a:sym typeface="Arial"/>
              </a:rPr>
              <a:t>Link state routing protocol</a:t>
            </a:r>
            <a:r>
              <a:rPr b="0" i="0" lang="en-GB">
                <a:solidFill>
                  <a:srgbClr val="273239"/>
                </a:solidFill>
                <a:latin typeface="Arial"/>
                <a:ea typeface="Arial"/>
                <a:cs typeface="Arial"/>
                <a:sym typeface="Arial"/>
              </a:rPr>
              <a:t> </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It is a dynamic routing algorithm in which each router shares knowledge of its neighbors with every other router in the network.</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A router sends its information about its neighbors only to all the routers through flooding.</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Information sharing takes place only whenever there is a change.</a:t>
            </a:r>
            <a:endParaRPr/>
          </a:p>
          <a:p>
            <a:pPr indent="-228600" lvl="0" marL="228600" rtl="0" algn="l">
              <a:lnSpc>
                <a:spcPct val="90000"/>
              </a:lnSpc>
              <a:spcBef>
                <a:spcPts val="1000"/>
              </a:spcBef>
              <a:spcAft>
                <a:spcPts val="0"/>
              </a:spcAft>
              <a:buClr>
                <a:srgbClr val="273239"/>
              </a:buClr>
              <a:buSzPct val="100000"/>
              <a:buFont typeface="Arial"/>
              <a:buChar char="•"/>
            </a:pPr>
            <a:r>
              <a:rPr b="0" i="0" lang="en-GB">
                <a:solidFill>
                  <a:srgbClr val="273239"/>
                </a:solidFill>
                <a:latin typeface="Arial"/>
                <a:ea typeface="Arial"/>
                <a:cs typeface="Arial"/>
                <a:sym typeface="Arial"/>
              </a:rPr>
              <a:t>It makes use of </a:t>
            </a:r>
            <a:r>
              <a:rPr b="1" i="0" lang="en-GB">
                <a:solidFill>
                  <a:srgbClr val="273239"/>
                </a:solidFill>
                <a:latin typeface="Arial"/>
                <a:ea typeface="Arial"/>
                <a:cs typeface="Arial"/>
                <a:sym typeface="Arial"/>
              </a:rPr>
              <a:t>Dijkstra’s Algorithm</a:t>
            </a:r>
            <a:r>
              <a:rPr b="0" i="0" lang="en-GB">
                <a:solidFill>
                  <a:srgbClr val="273239"/>
                </a:solidFill>
                <a:latin typeface="Arial"/>
                <a:ea typeface="Arial"/>
                <a:cs typeface="Arial"/>
                <a:sym typeface="Arial"/>
              </a:rPr>
              <a:t> for making routing tables.</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Path Vector Routing</a:t>
            </a:r>
            <a:endParaRPr/>
          </a:p>
        </p:txBody>
      </p:sp>
      <p:pic>
        <p:nvPicPr>
          <p:cNvPr id="625" name="Google Shape;625;p101"/>
          <p:cNvPicPr preferRelativeResize="0"/>
          <p:nvPr>
            <p:ph idx="1" type="body"/>
          </p:nvPr>
        </p:nvPicPr>
        <p:blipFill rotWithShape="1">
          <a:blip r:embed="rId3">
            <a:alphaModFix/>
          </a:blip>
          <a:srcRect b="0" l="0" r="0" t="0"/>
          <a:stretch/>
        </p:blipFill>
        <p:spPr>
          <a:xfrm>
            <a:off x="1047023" y="1825625"/>
            <a:ext cx="9420680" cy="435133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102"/>
          <p:cNvPicPr preferRelativeResize="0"/>
          <p:nvPr>
            <p:ph idx="1" type="body"/>
          </p:nvPr>
        </p:nvPicPr>
        <p:blipFill rotWithShape="1">
          <a:blip r:embed="rId3">
            <a:alphaModFix/>
          </a:blip>
          <a:srcRect b="0" l="0" r="0" t="0"/>
          <a:stretch/>
        </p:blipFill>
        <p:spPr>
          <a:xfrm>
            <a:off x="1193074" y="1825625"/>
            <a:ext cx="9501052" cy="435133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3"/>
          <p:cNvPicPr preferRelativeResize="0"/>
          <p:nvPr>
            <p:ph idx="1" type="body"/>
          </p:nvPr>
        </p:nvPicPr>
        <p:blipFill rotWithShape="1">
          <a:blip r:embed="rId3">
            <a:alphaModFix/>
          </a:blip>
          <a:srcRect b="0" l="0" r="0" t="0"/>
          <a:stretch/>
        </p:blipFill>
        <p:spPr>
          <a:xfrm>
            <a:off x="1954444" y="1825625"/>
            <a:ext cx="7153620" cy="435133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Updating path vectors</a:t>
            </a:r>
            <a:endParaRPr/>
          </a:p>
        </p:txBody>
      </p:sp>
      <p:pic>
        <p:nvPicPr>
          <p:cNvPr id="641" name="Google Shape;641;p104"/>
          <p:cNvPicPr preferRelativeResize="0"/>
          <p:nvPr>
            <p:ph idx="1" type="body"/>
          </p:nvPr>
        </p:nvPicPr>
        <p:blipFill rotWithShape="1">
          <a:blip r:embed="rId3">
            <a:alphaModFix/>
          </a:blip>
          <a:srcRect b="0" l="0" r="0" t="0"/>
          <a:stretch/>
        </p:blipFill>
        <p:spPr>
          <a:xfrm>
            <a:off x="2865296" y="1825625"/>
            <a:ext cx="6461408" cy="435133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Protocols –RIP,OSPF,BGP</a:t>
            </a:r>
            <a:endParaRPr/>
          </a:p>
        </p:txBody>
      </p:sp>
      <p:pic>
        <p:nvPicPr>
          <p:cNvPr id="647" name="Google Shape;647;p105"/>
          <p:cNvPicPr preferRelativeResize="0"/>
          <p:nvPr>
            <p:ph idx="1" type="body"/>
          </p:nvPr>
        </p:nvPicPr>
        <p:blipFill rotWithShape="1">
          <a:blip r:embed="rId3">
            <a:alphaModFix/>
          </a:blip>
          <a:srcRect b="0" l="0" r="0" t="0"/>
          <a:stretch/>
        </p:blipFill>
        <p:spPr>
          <a:xfrm>
            <a:off x="2048951" y="1825625"/>
            <a:ext cx="8094097" cy="435133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RIP protocol</a:t>
            </a:r>
            <a:endParaRPr/>
          </a:p>
        </p:txBody>
      </p:sp>
      <p:sp>
        <p:nvSpPr>
          <p:cNvPr id="653" name="Google Shape;653;p10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90000"/>
              </a:lnSpc>
              <a:spcBef>
                <a:spcPts val="0"/>
              </a:spcBef>
              <a:spcAft>
                <a:spcPts val="0"/>
              </a:spcAft>
              <a:buClr>
                <a:schemeClr val="dk1"/>
              </a:buClr>
              <a:buSzPct val="100000"/>
              <a:buNone/>
            </a:pPr>
            <a:r>
              <a:t/>
            </a:r>
            <a:endParaRPr b="0" i="0">
              <a:solidFill>
                <a:srgbClr val="610B38"/>
              </a:solidFill>
              <a:latin typeface="Arial"/>
              <a:ea typeface="Arial"/>
              <a:cs typeface="Arial"/>
              <a:sym typeface="Arial"/>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RIP stands for Routing Information Protocol. RIP is an intra-domain routing protocol used within an autonomous system. Here, intra-domain means routing the packets in a defined domain, for example, web browsing within an institutional area. </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RIP is based on the distance vector-based strategy, so we consider the entire structure as a graph where nodes are the routers, and the links are the networks.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The cost metric is the number of hops to reach the destination. The number of hops available in a network would be the cost. The hop count is the number of networks required to reach the destination.</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In RIP, infinity is defined as 16, which means that the RIP is useful for smaller networks or small autonomous systems. The maximum number of hops that RIP can contain is 15 hops, i.e., it should not have more than 15 hops as 16 is infinity.</a:t>
            </a:r>
            <a:endParaRPr/>
          </a:p>
          <a:p>
            <a:pPr indent="0" lvl="0" marL="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7"/>
          <p:cNvSpPr txBox="1"/>
          <p:nvPr>
            <p:ph idx="1" type="body"/>
          </p:nvPr>
        </p:nvSpPr>
        <p:spPr>
          <a:xfrm>
            <a:off x="719537" y="1623200"/>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610B4B"/>
              </a:buClr>
              <a:buSzPts val="2800"/>
              <a:buNone/>
            </a:pPr>
            <a:r>
              <a:rPr b="0" i="0" lang="en-GB">
                <a:solidFill>
                  <a:srgbClr val="610B4B"/>
                </a:solidFill>
                <a:latin typeface="Arial"/>
                <a:ea typeface="Arial"/>
                <a:cs typeface="Arial"/>
                <a:sym typeface="Arial"/>
              </a:rPr>
              <a:t>How is hop count determined?</a:t>
            </a:r>
            <a:endParaRPr/>
          </a:p>
          <a:p>
            <a:pPr indent="-228600" lvl="0" marL="228600" rtl="0" algn="just">
              <a:lnSpc>
                <a:spcPct val="90000"/>
              </a:lnSpc>
              <a:spcBef>
                <a:spcPts val="1000"/>
              </a:spcBef>
              <a:spcAft>
                <a:spcPts val="0"/>
              </a:spcAft>
              <a:buClr>
                <a:srgbClr val="333333"/>
              </a:buClr>
              <a:buSzPts val="2800"/>
              <a:buChar char="•"/>
            </a:pPr>
            <a:r>
              <a:rPr b="0" i="0" lang="en-GB">
                <a:solidFill>
                  <a:srgbClr val="333333"/>
                </a:solidFill>
                <a:latin typeface="Inter"/>
                <a:ea typeface="Inter"/>
                <a:cs typeface="Inter"/>
                <a:sym typeface="Inter"/>
              </a:rPr>
              <a:t>When the router sends the packet to the network segment, then it is counted as a single hop.</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RIP Protocol" id="659" name="Google Shape;659;p107"/>
          <p:cNvPicPr preferRelativeResize="0"/>
          <p:nvPr/>
        </p:nvPicPr>
        <p:blipFill rotWithShape="1">
          <a:blip r:embed="rId3">
            <a:alphaModFix/>
          </a:blip>
          <a:srcRect b="0" l="0" r="0" t="0"/>
          <a:stretch/>
        </p:blipFill>
        <p:spPr>
          <a:xfrm>
            <a:off x="1333500" y="3245007"/>
            <a:ext cx="4762500" cy="26574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8"/>
          <p:cNvSpPr txBox="1"/>
          <p:nvPr>
            <p:ph idx="1" type="body"/>
          </p:nvPr>
        </p:nvSpPr>
        <p:spPr>
          <a:xfrm>
            <a:off x="838200" y="2021069"/>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610B4B"/>
              </a:buClr>
              <a:buSzPts val="2800"/>
              <a:buChar char="•"/>
            </a:pPr>
            <a:r>
              <a:rPr b="0" i="0" lang="en-GB">
                <a:solidFill>
                  <a:srgbClr val="610B4B"/>
                </a:solidFill>
                <a:latin typeface="Arial"/>
                <a:ea typeface="Arial"/>
                <a:cs typeface="Arial"/>
                <a:sym typeface="Arial"/>
              </a:rPr>
              <a:t>RIP Message Format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RIP Protocol" id="665" name="Google Shape;665;p108"/>
          <p:cNvPicPr preferRelativeResize="0"/>
          <p:nvPr/>
        </p:nvPicPr>
        <p:blipFill rotWithShape="1">
          <a:blip r:embed="rId3">
            <a:alphaModFix/>
          </a:blip>
          <a:srcRect b="0" l="0" r="0" t="0"/>
          <a:stretch/>
        </p:blipFill>
        <p:spPr>
          <a:xfrm>
            <a:off x="838200" y="2627228"/>
            <a:ext cx="4762500" cy="2762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rgbClr val="000000"/>
              </a:buClr>
              <a:buSzPct val="100000"/>
              <a:buFont typeface="Arial"/>
              <a:buChar char="•"/>
            </a:pPr>
            <a:r>
              <a:rPr b="0" i="0" lang="en-GB">
                <a:solidFill>
                  <a:srgbClr val="000000"/>
                </a:solidFill>
                <a:latin typeface="Inter"/>
                <a:ea typeface="Inter"/>
                <a:cs typeface="Inter"/>
                <a:sym typeface="Inter"/>
              </a:rPr>
              <a:t>Command: It is an 8-bit field that is used for request or reply. The value of the request is 1, and the value of the reply is 2.</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Version: Here, version means that which version of the protocol we are using. Suppose we are using the protocol of version1, then we put the 1 in this field.</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Reserved: This is a reserved field, so it is filled with zeroes.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Family: It is a 16-bit field. As we are using the TCP/IP family, so we put 2 value in this field.</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Network Address: It is defined as 14 bytes field. If we use the IPv4 version, then we use 4 bytes, and the other 10 bytes are all zeroes.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Distance: The distance field specifies the hop count, i.e., the number of hops used to reach the destination.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Two different approaches used for Packet switching are as follows:</a:t>
            </a:r>
            <a:endParaRPr/>
          </a:p>
          <a:p>
            <a:pPr indent="-228600" lvl="1" marL="685800" rtl="0" algn="l">
              <a:lnSpc>
                <a:spcPct val="90000"/>
              </a:lnSpc>
              <a:spcBef>
                <a:spcPts val="50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Datagram Packet Switching</a:t>
            </a:r>
            <a:endParaRPr/>
          </a:p>
          <a:p>
            <a:pPr indent="-228600" lvl="1" marL="685800" rtl="0" algn="l">
              <a:lnSpc>
                <a:spcPct val="90000"/>
              </a:lnSpc>
              <a:spcBef>
                <a:spcPts val="50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Virtual Circuit Switching</a:t>
            </a:r>
            <a:endParaRPr/>
          </a:p>
          <a:p>
            <a:pPr indent="-50800" lvl="0" marL="228600" rtl="0" algn="l">
              <a:lnSpc>
                <a:spcPct val="90000"/>
              </a:lnSpc>
              <a:spcBef>
                <a:spcPts val="1000"/>
              </a:spcBef>
              <a:spcAft>
                <a:spcPts val="0"/>
              </a:spcAft>
              <a:buClr>
                <a:schemeClr val="dk1"/>
              </a:buClr>
              <a:buSzPts val="2800"/>
              <a:buNone/>
            </a:pPr>
            <a:r>
              <a:t/>
            </a:r>
            <a:endParaRPr b="0" i="0">
              <a:solidFill>
                <a:srgbClr val="212529"/>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0"/>
          <p:cNvSpPr txBox="1"/>
          <p:nvPr>
            <p:ph idx="1" type="body"/>
          </p:nvPr>
        </p:nvSpPr>
        <p:spPr>
          <a:xfrm>
            <a:off x="928942" y="207691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610B4B"/>
              </a:buClr>
              <a:buSzPts val="2800"/>
              <a:buChar char="•"/>
            </a:pPr>
            <a:r>
              <a:rPr b="0" i="0" lang="en-GB">
                <a:solidFill>
                  <a:srgbClr val="610B4B"/>
                </a:solidFill>
                <a:latin typeface="Arial"/>
                <a:ea typeface="Arial"/>
                <a:cs typeface="Arial"/>
                <a:sym typeface="Arial"/>
              </a:rPr>
              <a:t>How does the RIP work?</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RIP Protocol" id="676" name="Google Shape;676;p110"/>
          <p:cNvPicPr preferRelativeResize="0"/>
          <p:nvPr/>
        </p:nvPicPr>
        <p:blipFill rotWithShape="1">
          <a:blip r:embed="rId3">
            <a:alphaModFix/>
          </a:blip>
          <a:srcRect b="0" l="0" r="0" t="0"/>
          <a:stretch/>
        </p:blipFill>
        <p:spPr>
          <a:xfrm>
            <a:off x="1153034" y="3000703"/>
            <a:ext cx="4762500" cy="2657475"/>
          </a:xfrm>
          <a:prstGeom prst="rect">
            <a:avLst/>
          </a:prstGeom>
          <a:noFill/>
          <a:ln>
            <a:noFill/>
          </a:ln>
        </p:spPr>
      </p:pic>
      <p:pic>
        <p:nvPicPr>
          <p:cNvPr descr="RIP Protocol" id="677" name="Google Shape;677;p110"/>
          <p:cNvPicPr preferRelativeResize="0"/>
          <p:nvPr/>
        </p:nvPicPr>
        <p:blipFill rotWithShape="1">
          <a:blip r:embed="rId4">
            <a:alphaModFix/>
          </a:blip>
          <a:srcRect b="0" l="0" r="0" t="0"/>
          <a:stretch/>
        </p:blipFill>
        <p:spPr>
          <a:xfrm>
            <a:off x="5782912" y="1157682"/>
            <a:ext cx="4762500" cy="2762250"/>
          </a:xfrm>
          <a:prstGeom prst="rect">
            <a:avLst/>
          </a:prstGeom>
          <a:noFill/>
          <a:ln>
            <a:noFill/>
          </a:ln>
        </p:spPr>
      </p:pic>
      <p:pic>
        <p:nvPicPr>
          <p:cNvPr descr="RIP Protocol" id="678" name="Google Shape;678;p110"/>
          <p:cNvPicPr preferRelativeResize="0"/>
          <p:nvPr/>
        </p:nvPicPr>
        <p:blipFill rotWithShape="1">
          <a:blip r:embed="rId5">
            <a:alphaModFix/>
          </a:blip>
          <a:srcRect b="0" l="0" r="0" t="0"/>
          <a:stretch/>
        </p:blipFill>
        <p:spPr>
          <a:xfrm>
            <a:off x="6139626" y="3919932"/>
            <a:ext cx="4762500" cy="27622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33333"/>
              </a:buClr>
              <a:buSzPct val="100000"/>
              <a:buChar char="•"/>
            </a:pPr>
            <a:r>
              <a:rPr b="1" i="0" lang="en-GB">
                <a:solidFill>
                  <a:srgbClr val="333333"/>
                </a:solidFill>
                <a:latin typeface="Inter"/>
                <a:ea typeface="Inter"/>
                <a:cs typeface="Inter"/>
                <a:sym typeface="Inter"/>
              </a:rPr>
              <a:t>The following are the disadvantages of RIP:</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The RIP is a classful routing protocol, so it does not support the VLSM (Variable Length Subnet Mask). The classful routing protocol is a protocol that does not include the subnet mask information in the routing updates.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It broadcasts the routing updates to the entire network that creates a lot of traffic. In RIP, the routing table updates every 30 seconds. Whenever the updates occur, it sends the copy of the update to all the neighbors except the one that has caused the update. The sending of updates to all the neighbors creates a lot of traffic. This rule is known as a split-horizon rule.</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It faces a problem of Slow convergence. Whenever the router or link fails, then it often takes minutes to stabilize or take an alternative route; This problem is known as Slow convergence.</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RIP supports maximum 15 hops which means that the maximum 16 hops can be configured in a RIP</a:t>
            </a:r>
            <a:endParaRPr/>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610B4B"/>
              </a:buClr>
              <a:buSzPct val="100000"/>
              <a:buNone/>
            </a:pPr>
            <a:r>
              <a:rPr b="0" i="0" lang="en-GB">
                <a:solidFill>
                  <a:srgbClr val="610B4B"/>
                </a:solidFill>
                <a:latin typeface="Arial"/>
                <a:ea typeface="Arial"/>
                <a:cs typeface="Arial"/>
                <a:sym typeface="Arial"/>
              </a:rPr>
              <a:t>How RIP updates its Routing table</a:t>
            </a: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The following timers are used to update the routing table:</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RIP update timer : 30 sec</a:t>
            </a:r>
            <a:endParaRPr b="0" i="0">
              <a:solidFill>
                <a:srgbClr val="000000"/>
              </a:solidFill>
              <a:latin typeface="Inter"/>
              <a:ea typeface="Inter"/>
              <a:cs typeface="Inter"/>
              <a:sym typeface="Inte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The routers configured with RIP send their updates to all the neighboring routers every 30 seconds.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RIP Invalid timer : 180 sec</a:t>
            </a:r>
            <a:endParaRPr b="0" i="0">
              <a:solidFill>
                <a:srgbClr val="000000"/>
              </a:solidFill>
              <a:latin typeface="Inter"/>
              <a:ea typeface="Inter"/>
              <a:cs typeface="Inter"/>
              <a:sym typeface="Inte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The RIP invalid timer is 180 seconds, which means that if the router is disconnected from the network or some link goes down, then the neighbor router will wait for 180 seconds to take the update. If it does not receive the update within 180 seconds, then it will mark the particular route as not reachable.</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RIP Flush timer : 240 sec</a:t>
            </a:r>
            <a:endParaRPr b="0" i="0">
              <a:solidFill>
                <a:srgbClr val="000000"/>
              </a:solidFill>
              <a:latin typeface="Inter"/>
              <a:ea typeface="Inter"/>
              <a:cs typeface="Inter"/>
              <a:sym typeface="Inte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The RIP flush timer is 240 second which is almost equal to 4 min means that if the router does not receive the update within 240 seconds then the neighbor route will remove that particular route from the routing table which is a very slow process as 4 minutes is a long time to wait.</a:t>
            </a:r>
            <a:endParaRPr/>
          </a:p>
          <a:p>
            <a:pPr indent="-104140" lvl="0" marL="228600" rtl="0" algn="just">
              <a:lnSpc>
                <a:spcPct val="90000"/>
              </a:lnSpc>
              <a:spcBef>
                <a:spcPts val="1000"/>
              </a:spcBef>
              <a:spcAft>
                <a:spcPts val="0"/>
              </a:spcAft>
              <a:buClr>
                <a:schemeClr val="dk1"/>
              </a:buClr>
              <a:buSzPct val="100000"/>
              <a:buNone/>
            </a:pPr>
            <a:r>
              <a:t/>
            </a:r>
            <a:endParaRPr b="0" i="0">
              <a:solidFill>
                <a:srgbClr val="333333"/>
              </a:solidFill>
              <a:latin typeface="Inter"/>
              <a:ea typeface="Inter"/>
              <a:cs typeface="Inter"/>
              <a:sym typeface="Inte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33"/>
              </a:buClr>
              <a:buSzPts val="2800"/>
              <a:buChar char="•"/>
            </a:pPr>
            <a:r>
              <a:rPr b="1" i="0" lang="en-GB">
                <a:solidFill>
                  <a:srgbClr val="333333"/>
                </a:solidFill>
                <a:latin typeface="Inter"/>
                <a:ea typeface="Inter"/>
                <a:cs typeface="Inter"/>
                <a:sym typeface="Inter"/>
              </a:rPr>
              <a:t>The following are the advantages of a RIP protocol:</a:t>
            </a:r>
            <a:endParaRPr b="0" i="0">
              <a:solidFill>
                <a:srgbClr val="333333"/>
              </a:solidFill>
              <a:latin typeface="Inter"/>
              <a:ea typeface="Inter"/>
              <a:cs typeface="Inter"/>
              <a:sym typeface="Inte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It is easy to configure</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It has less complexity</a:t>
            </a:r>
            <a:endParaRPr/>
          </a:p>
          <a:p>
            <a:pPr indent="-228600" lvl="0" marL="228600" rtl="0" algn="just">
              <a:lnSpc>
                <a:spcPct val="90000"/>
              </a:lnSpc>
              <a:spcBef>
                <a:spcPts val="1000"/>
              </a:spcBef>
              <a:spcAft>
                <a:spcPts val="0"/>
              </a:spcAft>
              <a:buClr>
                <a:srgbClr val="000000"/>
              </a:buClr>
              <a:buSzPts val="2800"/>
              <a:buFont typeface="Arial"/>
              <a:buChar char="•"/>
            </a:pPr>
            <a:r>
              <a:rPr b="0" i="0" lang="en-GB">
                <a:solidFill>
                  <a:srgbClr val="000000"/>
                </a:solidFill>
                <a:latin typeface="Inter"/>
                <a:ea typeface="Inter"/>
                <a:cs typeface="Inter"/>
                <a:sym typeface="Inter"/>
              </a:rPr>
              <a:t>The CPU utilization is less.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OSPF</a:t>
            </a:r>
            <a:endParaRPr/>
          </a:p>
        </p:txBody>
      </p:sp>
      <p:sp>
        <p:nvSpPr>
          <p:cNvPr id="699" name="Google Shape;699;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333333"/>
              </a:buClr>
              <a:buSzPct val="100000"/>
              <a:buChar char="•"/>
            </a:pPr>
            <a:r>
              <a:rPr b="0" i="0" lang="en-GB">
                <a:solidFill>
                  <a:srgbClr val="333333"/>
                </a:solidFill>
                <a:latin typeface="Inter"/>
                <a:ea typeface="Inter"/>
                <a:cs typeface="Inter"/>
                <a:sym typeface="Inter"/>
              </a:rPr>
              <a:t>The OSPF stands for </a:t>
            </a:r>
            <a:r>
              <a:rPr b="1" i="0" lang="en-GB">
                <a:solidFill>
                  <a:srgbClr val="333333"/>
                </a:solidFill>
                <a:latin typeface="Inter"/>
                <a:ea typeface="Inter"/>
                <a:cs typeface="Inter"/>
                <a:sym typeface="Inter"/>
              </a:rPr>
              <a:t>Open Shortest Path First</a:t>
            </a:r>
            <a:r>
              <a:rPr b="0" i="0" lang="en-GB">
                <a:solidFill>
                  <a:srgbClr val="333333"/>
                </a:solidFill>
                <a:latin typeface="Inter"/>
                <a:ea typeface="Inter"/>
                <a:cs typeface="Inter"/>
                <a:sym typeface="Inter"/>
              </a:rPr>
              <a:t>.</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It is a widely used and supported routing protocol. It is an intradomain protocol, which means that it is used within an area or a network.</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It is an interior gateway protocol that has been designed within a single autonomous system.</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It is based on a link-state routing algorithm in which each router contains the information of every domain, and based on this information, it determines the shortest path.</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The goal of routing is to learn routes. The OSPF achieves by learning about every router and subnet within the entire network. Every router contains the same information about the network.</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The way the router learns this information by sending LSA (Link State Advertisements). These LSAs contain information about every router, subnet, and other networking information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5"/>
          <p:cNvSpPr txBox="1"/>
          <p:nvPr>
            <p:ph idx="1" type="body"/>
          </p:nvPr>
        </p:nvSpPr>
        <p:spPr>
          <a:xfrm>
            <a:off x="838200" y="1026082"/>
            <a:ext cx="10515600" cy="515088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33"/>
              </a:buClr>
              <a:buSzPts val="2000"/>
              <a:buChar char="•"/>
            </a:pPr>
            <a:r>
              <a:rPr b="0" i="0" lang="en-GB" sz="2000">
                <a:solidFill>
                  <a:srgbClr val="333333"/>
                </a:solidFill>
                <a:latin typeface="Inter"/>
                <a:ea typeface="Inter"/>
                <a:cs typeface="Inter"/>
                <a:sym typeface="Inter"/>
              </a:rPr>
              <a:t>OSPF divides the autonomous systems into areas where the area is a collection of networks, hosts, and routers. Like internet service providers divide the internet into a different autonomous system for easy management and OSPF further divides the autonomous systems into Areas.</a:t>
            </a:r>
            <a:endParaRPr/>
          </a:p>
          <a:p>
            <a:pPr indent="-228600" lvl="0" marL="228600" rtl="0" algn="just">
              <a:lnSpc>
                <a:spcPct val="90000"/>
              </a:lnSpc>
              <a:spcBef>
                <a:spcPts val="1000"/>
              </a:spcBef>
              <a:spcAft>
                <a:spcPts val="0"/>
              </a:spcAft>
              <a:buClr>
                <a:srgbClr val="333333"/>
              </a:buClr>
              <a:buSzPts val="2000"/>
              <a:buChar char="•"/>
            </a:pPr>
            <a:r>
              <a:rPr b="0" i="0" lang="en-GB" sz="2000">
                <a:solidFill>
                  <a:srgbClr val="333333"/>
                </a:solidFill>
                <a:latin typeface="Inter"/>
                <a:ea typeface="Inter"/>
                <a:cs typeface="Inter"/>
                <a:sym typeface="Inter"/>
              </a:rPr>
              <a:t>Routers that exist inside the area flood the area with routing information</a:t>
            </a:r>
            <a:endParaRPr/>
          </a:p>
          <a:p>
            <a:pPr indent="-228600" lvl="0" marL="228600" rtl="0" algn="just">
              <a:lnSpc>
                <a:spcPct val="90000"/>
              </a:lnSpc>
              <a:spcBef>
                <a:spcPts val="1000"/>
              </a:spcBef>
              <a:spcAft>
                <a:spcPts val="0"/>
              </a:spcAft>
              <a:buClr>
                <a:srgbClr val="333333"/>
              </a:buClr>
              <a:buSzPts val="2000"/>
              <a:buChar char="•"/>
            </a:pPr>
            <a:r>
              <a:rPr b="0" i="0" lang="en-GB" sz="2000">
                <a:solidFill>
                  <a:srgbClr val="333333"/>
                </a:solidFill>
                <a:latin typeface="Inter"/>
                <a:ea typeface="Inter"/>
                <a:cs typeface="Inter"/>
                <a:sym typeface="Inter"/>
              </a:rPr>
              <a:t>In Area, the special router also exists. The special routers are those that are present at the border of an area, and these special routers are known as Area Border Routers. This router summarizes the information about an area and shares the information with other areas.</a:t>
            </a:r>
            <a:endParaRPr/>
          </a:p>
          <a:p>
            <a:pPr indent="0" lvl="0" marL="0" rtl="0" algn="l">
              <a:lnSpc>
                <a:spcPct val="90000"/>
              </a:lnSpc>
              <a:spcBef>
                <a:spcPts val="1000"/>
              </a:spcBef>
              <a:spcAft>
                <a:spcPts val="0"/>
              </a:spcAft>
              <a:buClr>
                <a:schemeClr val="dk1"/>
              </a:buClr>
              <a:buSzPts val="2800"/>
              <a:buNone/>
            </a:pPr>
            <a:r>
              <a:t/>
            </a:r>
            <a:endParaRPr/>
          </a:p>
        </p:txBody>
      </p:sp>
      <p:sp>
        <p:nvSpPr>
          <p:cNvPr descr="OSPF Protocol" id="705" name="Google Shape;705;p1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OSPF Protocol" id="706" name="Google Shape;706;p115"/>
          <p:cNvPicPr preferRelativeResize="0"/>
          <p:nvPr/>
        </p:nvPicPr>
        <p:blipFill rotWithShape="1">
          <a:blip r:embed="rId3">
            <a:alphaModFix/>
          </a:blip>
          <a:srcRect b="0" l="0" r="0" t="0"/>
          <a:stretch/>
        </p:blipFill>
        <p:spPr>
          <a:xfrm>
            <a:off x="1690506" y="3429000"/>
            <a:ext cx="4762500" cy="29432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rgbClr val="610B4B"/>
              </a:buClr>
              <a:buSzPct val="100000"/>
              <a:buChar char="•"/>
            </a:pPr>
            <a:r>
              <a:rPr b="0" i="0" lang="en-GB">
                <a:solidFill>
                  <a:srgbClr val="610B4B"/>
                </a:solidFill>
                <a:latin typeface="Arial"/>
                <a:ea typeface="Arial"/>
                <a:cs typeface="Arial"/>
                <a:sym typeface="Arial"/>
              </a:rPr>
              <a:t>How does OSPF work?</a:t>
            </a:r>
            <a:endParaRPr/>
          </a:p>
          <a:p>
            <a:pPr indent="-228600" lvl="0" marL="228600" rtl="0" algn="just">
              <a:lnSpc>
                <a:spcPct val="90000"/>
              </a:lnSpc>
              <a:spcBef>
                <a:spcPts val="1000"/>
              </a:spcBef>
              <a:spcAft>
                <a:spcPts val="0"/>
              </a:spcAft>
              <a:buClr>
                <a:srgbClr val="333333"/>
              </a:buClr>
              <a:buSzPct val="100000"/>
              <a:buChar char="•"/>
            </a:pPr>
            <a:r>
              <a:rPr b="1" i="0" lang="en-GB">
                <a:solidFill>
                  <a:srgbClr val="333333"/>
                </a:solidFill>
                <a:latin typeface="Inter"/>
                <a:ea typeface="Inter"/>
                <a:cs typeface="Inter"/>
                <a:sym typeface="Inter"/>
              </a:rPr>
              <a:t>There are three steps that can explain the working of OSPF:</a:t>
            </a:r>
            <a:endParaRPr b="0" i="0">
              <a:solidFill>
                <a:srgbClr val="333333"/>
              </a:solidFill>
              <a:latin typeface="Inter"/>
              <a:ea typeface="Inter"/>
              <a:cs typeface="Inter"/>
              <a:sym typeface="Inter"/>
            </a:endParaRPr>
          </a:p>
          <a:p>
            <a:pPr indent="-228600" lvl="0" marL="228600" rtl="0" algn="just">
              <a:lnSpc>
                <a:spcPct val="90000"/>
              </a:lnSpc>
              <a:spcBef>
                <a:spcPts val="1000"/>
              </a:spcBef>
              <a:spcAft>
                <a:spcPts val="0"/>
              </a:spcAft>
              <a:buClr>
                <a:srgbClr val="333333"/>
              </a:buClr>
              <a:buSzPct val="100000"/>
              <a:buChar char="•"/>
            </a:pPr>
            <a:r>
              <a:rPr b="1" i="0" lang="en-GB">
                <a:solidFill>
                  <a:srgbClr val="333333"/>
                </a:solidFill>
                <a:latin typeface="Inter"/>
                <a:ea typeface="Inter"/>
                <a:cs typeface="Inter"/>
                <a:sym typeface="Inter"/>
              </a:rPr>
              <a:t>Step 1:</a:t>
            </a:r>
            <a:r>
              <a:rPr b="0" i="0" lang="en-GB">
                <a:solidFill>
                  <a:srgbClr val="333333"/>
                </a:solidFill>
                <a:latin typeface="Inter"/>
                <a:ea typeface="Inter"/>
                <a:cs typeface="Inter"/>
                <a:sym typeface="Inter"/>
              </a:rPr>
              <a:t> The first step is to become OSPF neighbors. The two connecting routers running OSPF on the same link creates a neighbor relationship.</a:t>
            </a:r>
            <a:endParaRPr/>
          </a:p>
          <a:p>
            <a:pPr indent="-228600" lvl="0" marL="228600" rtl="0" algn="just">
              <a:lnSpc>
                <a:spcPct val="90000"/>
              </a:lnSpc>
              <a:spcBef>
                <a:spcPts val="1000"/>
              </a:spcBef>
              <a:spcAft>
                <a:spcPts val="0"/>
              </a:spcAft>
              <a:buClr>
                <a:srgbClr val="333333"/>
              </a:buClr>
              <a:buSzPct val="100000"/>
              <a:buChar char="•"/>
            </a:pPr>
            <a:r>
              <a:rPr b="1" i="0" lang="en-GB">
                <a:solidFill>
                  <a:srgbClr val="333333"/>
                </a:solidFill>
                <a:latin typeface="Inter"/>
                <a:ea typeface="Inter"/>
                <a:cs typeface="Inter"/>
                <a:sym typeface="Inter"/>
              </a:rPr>
              <a:t>Step 2:</a:t>
            </a:r>
            <a:r>
              <a:rPr b="0" i="0" lang="en-GB">
                <a:solidFill>
                  <a:srgbClr val="333333"/>
                </a:solidFill>
                <a:latin typeface="Inter"/>
                <a:ea typeface="Inter"/>
                <a:cs typeface="Inter"/>
                <a:sym typeface="Inter"/>
              </a:rPr>
              <a:t> The second step is to exchange database information. After becoming the neighbors, the two routers exchange the LSDB information with each other.</a:t>
            </a:r>
            <a:endParaRPr/>
          </a:p>
          <a:p>
            <a:pPr indent="-228600" lvl="0" marL="228600" rtl="0" algn="just">
              <a:lnSpc>
                <a:spcPct val="90000"/>
              </a:lnSpc>
              <a:spcBef>
                <a:spcPts val="1000"/>
              </a:spcBef>
              <a:spcAft>
                <a:spcPts val="0"/>
              </a:spcAft>
              <a:buClr>
                <a:srgbClr val="333333"/>
              </a:buClr>
              <a:buSzPct val="100000"/>
              <a:buChar char="•"/>
            </a:pPr>
            <a:r>
              <a:rPr b="1" i="0" lang="en-GB">
                <a:solidFill>
                  <a:srgbClr val="333333"/>
                </a:solidFill>
                <a:latin typeface="Inter"/>
                <a:ea typeface="Inter"/>
                <a:cs typeface="Inter"/>
                <a:sym typeface="Inter"/>
              </a:rPr>
              <a:t>Step 3:</a:t>
            </a:r>
            <a:r>
              <a:rPr b="0" i="0" lang="en-GB">
                <a:solidFill>
                  <a:srgbClr val="333333"/>
                </a:solidFill>
                <a:latin typeface="Inter"/>
                <a:ea typeface="Inter"/>
                <a:cs typeface="Inter"/>
                <a:sym typeface="Inter"/>
              </a:rPr>
              <a:t> The third step is to choose the best route. Once the LSDB information has been exchanged with each other, the router chooses the best route to be added to a routing table based on the calculation of SPF.</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610B4B"/>
              </a:buClr>
              <a:buSzPts val="2800"/>
              <a:buChar char="•"/>
            </a:pPr>
            <a:r>
              <a:rPr b="0" i="0" lang="en-GB">
                <a:solidFill>
                  <a:srgbClr val="610B4B"/>
                </a:solidFill>
                <a:latin typeface="Arial"/>
                <a:ea typeface="Arial"/>
                <a:cs typeface="Arial"/>
                <a:sym typeface="Arial"/>
              </a:rPr>
              <a:t>OSPF Message Format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OSPF Protocol" id="717" name="Google Shape;717;p117"/>
          <p:cNvPicPr preferRelativeResize="0"/>
          <p:nvPr/>
        </p:nvPicPr>
        <p:blipFill rotWithShape="1">
          <a:blip r:embed="rId3">
            <a:alphaModFix/>
          </a:blip>
          <a:srcRect b="0" l="0" r="0" t="0"/>
          <a:stretch/>
        </p:blipFill>
        <p:spPr>
          <a:xfrm>
            <a:off x="1259336" y="2602361"/>
            <a:ext cx="3810000" cy="31051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90000"/>
              </a:lnSpc>
              <a:spcBef>
                <a:spcPts val="0"/>
              </a:spcBef>
              <a:spcAft>
                <a:spcPts val="0"/>
              </a:spcAft>
              <a:buClr>
                <a:srgbClr val="000000"/>
              </a:buClr>
              <a:buSzPct val="100000"/>
              <a:buFont typeface="Arial"/>
              <a:buChar char="•"/>
            </a:pPr>
            <a:r>
              <a:rPr b="1" i="0" lang="en-GB">
                <a:solidFill>
                  <a:srgbClr val="000000"/>
                </a:solidFill>
                <a:latin typeface="Inter"/>
                <a:ea typeface="Inter"/>
                <a:cs typeface="Inter"/>
                <a:sym typeface="Inter"/>
              </a:rPr>
              <a:t>Version:</a:t>
            </a:r>
            <a:r>
              <a:rPr b="0" i="0" lang="en-GB">
                <a:solidFill>
                  <a:srgbClr val="000000"/>
                </a:solidFill>
                <a:latin typeface="Inter"/>
                <a:ea typeface="Inter"/>
                <a:cs typeface="Inter"/>
                <a:sym typeface="Inter"/>
              </a:rPr>
              <a:t> It is an 8-bit field that specifies the OSPF protocol version.</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Type:</a:t>
            </a:r>
            <a:r>
              <a:rPr b="0" i="0" lang="en-GB">
                <a:solidFill>
                  <a:srgbClr val="000000"/>
                </a:solidFill>
                <a:latin typeface="Inter"/>
                <a:ea typeface="Inter"/>
                <a:cs typeface="Inter"/>
                <a:sym typeface="Inter"/>
              </a:rPr>
              <a:t> It is an 8-bit field. It specifies the type of the OSPF packet.</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Message:</a:t>
            </a:r>
            <a:r>
              <a:rPr b="0" i="0" lang="en-GB">
                <a:solidFill>
                  <a:srgbClr val="000000"/>
                </a:solidFill>
                <a:latin typeface="Inter"/>
                <a:ea typeface="Inter"/>
                <a:cs typeface="Inter"/>
                <a:sym typeface="Inter"/>
              </a:rPr>
              <a:t> It is a 16-bit field that defines the total length of the message, including the header. Therefore, the total length is equal to the sum of the length of the message and header.</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Source IP address:</a:t>
            </a:r>
            <a:r>
              <a:rPr b="0" i="0" lang="en-GB">
                <a:solidFill>
                  <a:srgbClr val="000000"/>
                </a:solidFill>
                <a:latin typeface="Inter"/>
                <a:ea typeface="Inter"/>
                <a:cs typeface="Inter"/>
                <a:sym typeface="Inter"/>
              </a:rPr>
              <a:t> It defines the address from which the packets are sent. It is a sending routing IP address.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Area identification:</a:t>
            </a:r>
            <a:r>
              <a:rPr b="0" i="0" lang="en-GB">
                <a:solidFill>
                  <a:srgbClr val="000000"/>
                </a:solidFill>
                <a:latin typeface="Inter"/>
                <a:ea typeface="Inter"/>
                <a:cs typeface="Inter"/>
                <a:sym typeface="Inter"/>
              </a:rPr>
              <a:t> It defines the area within which the routing takes place.</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Checksum:</a:t>
            </a:r>
            <a:r>
              <a:rPr b="0" i="0" lang="en-GB">
                <a:solidFill>
                  <a:srgbClr val="000000"/>
                </a:solidFill>
                <a:latin typeface="Inter"/>
                <a:ea typeface="Inter"/>
                <a:cs typeface="Inter"/>
                <a:sym typeface="Inter"/>
              </a:rPr>
              <a:t> It is used for error correction and error detection.</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Authentication type:</a:t>
            </a:r>
            <a:r>
              <a:rPr b="0" i="0" lang="en-GB">
                <a:solidFill>
                  <a:srgbClr val="000000"/>
                </a:solidFill>
                <a:latin typeface="Inter"/>
                <a:ea typeface="Inter"/>
                <a:cs typeface="Inter"/>
                <a:sym typeface="Inter"/>
              </a:rPr>
              <a:t> There are two types of authentication, i.e., 0 and 1. Here, 0 means for none that specifies no authentication is available and 1 means for pwd that specifies the password-based authentication.</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Authentication:</a:t>
            </a:r>
            <a:r>
              <a:rPr b="0" i="0" lang="en-GB">
                <a:solidFill>
                  <a:srgbClr val="000000"/>
                </a:solidFill>
                <a:latin typeface="Inter"/>
                <a:ea typeface="Inter"/>
                <a:cs typeface="Inter"/>
                <a:sym typeface="Inter"/>
              </a:rPr>
              <a:t> It is a 32-bit field that contains the actual value of the authentication data.</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BGP</a:t>
            </a:r>
            <a:endParaRPr/>
          </a:p>
        </p:txBody>
      </p:sp>
      <p:sp>
        <p:nvSpPr>
          <p:cNvPr id="728" name="Google Shape;728;p1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90000"/>
              </a:lnSpc>
              <a:spcBef>
                <a:spcPts val="0"/>
              </a:spcBef>
              <a:spcAft>
                <a:spcPts val="0"/>
              </a:spcAft>
              <a:buClr>
                <a:srgbClr val="610B38"/>
              </a:buClr>
              <a:buSzPct val="100000"/>
              <a:buNone/>
            </a:pPr>
            <a:r>
              <a:rPr b="0" i="0" lang="en-GB">
                <a:solidFill>
                  <a:srgbClr val="610B38"/>
                </a:solidFill>
                <a:latin typeface="Arial"/>
                <a:ea typeface="Arial"/>
                <a:cs typeface="Arial"/>
                <a:sym typeface="Arial"/>
              </a:rPr>
              <a:t>Border Gateway Protocol</a:t>
            </a: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It is an interdomain routing protocol, and it uses the path-vector routing. It is a gateway protocol that is used to exchange routing information among the autonomous system on the internet.</a:t>
            </a: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There are many versions of BGP, such as: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BGP version 1: This version was released in 1989 and is defined in RFC 1105.</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BGP version 2: It was defined in RFC 1163.</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BGP version 3: It was defined in RFC 1267.</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BGP version 4: It is the current version of BGP defined in RFC 1771.</a:t>
            </a:r>
            <a:endParaRPr/>
          </a:p>
          <a:p>
            <a:pPr indent="-228600" lvl="0" marL="228600" rtl="0" algn="just">
              <a:lnSpc>
                <a:spcPct val="90000"/>
              </a:lnSpc>
              <a:spcBef>
                <a:spcPts val="1000"/>
              </a:spcBef>
              <a:spcAft>
                <a:spcPts val="0"/>
              </a:spcAft>
              <a:buClr>
                <a:srgbClr val="333333"/>
              </a:buClr>
              <a:buSzPct val="100000"/>
              <a:buFont typeface="Arial"/>
              <a:buChar char="•"/>
            </a:pPr>
            <a:r>
              <a:rPr b="0" i="0" lang="en-GB">
                <a:solidFill>
                  <a:srgbClr val="333333"/>
                </a:solidFill>
                <a:latin typeface="Inter"/>
                <a:ea typeface="Inter"/>
                <a:cs typeface="Inter"/>
                <a:sym typeface="Inter"/>
              </a:rPr>
              <a:t>The BGP is the only protocol that is running on the internet backbone or used to exchange the routes between two different autonomous number systems. Internet service providers use the BGP protocol to control all the routing information.</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chemeClr val="dk1"/>
              </a:buClr>
              <a:buSzPct val="100000"/>
              <a:buNone/>
            </a:pPr>
            <a:r>
              <a:t/>
            </a:r>
            <a:endParaRPr b="0" i="0">
              <a:solidFill>
                <a:srgbClr val="333333"/>
              </a:solidFill>
              <a:latin typeface="Inter"/>
              <a:ea typeface="Inter"/>
              <a:cs typeface="Inter"/>
              <a:sym typeface="Inte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200"/>
              <a:buChar char="•"/>
            </a:pPr>
            <a:r>
              <a:rPr b="0" i="0" lang="en-GB" sz="2200">
                <a:solidFill>
                  <a:srgbClr val="212529"/>
                </a:solidFill>
                <a:latin typeface="Times New Roman"/>
                <a:ea typeface="Times New Roman"/>
                <a:cs typeface="Times New Roman"/>
                <a:sym typeface="Times New Roman"/>
              </a:rPr>
              <a:t>Datagram Packet Switching</a:t>
            </a:r>
            <a:endParaRPr/>
          </a:p>
          <a:p>
            <a:pPr indent="-228600" lvl="0" marL="228600" rtl="0" algn="l">
              <a:lnSpc>
                <a:spcPct val="90000"/>
              </a:lnSpc>
              <a:spcBef>
                <a:spcPts val="1000"/>
              </a:spcBef>
              <a:spcAft>
                <a:spcPts val="0"/>
              </a:spcAft>
              <a:buClr>
                <a:srgbClr val="212529"/>
              </a:buClr>
              <a:buSzPts val="2200"/>
              <a:buChar char="•"/>
            </a:pPr>
            <a:r>
              <a:rPr b="0" i="0" lang="en-GB" sz="2200">
                <a:solidFill>
                  <a:srgbClr val="212529"/>
                </a:solidFill>
                <a:latin typeface="Times New Roman"/>
                <a:ea typeface="Times New Roman"/>
                <a:cs typeface="Times New Roman"/>
                <a:sym typeface="Times New Roman"/>
              </a:rPr>
              <a:t>In Datagram Switching, the packet is commonly known as a</a:t>
            </a:r>
            <a:r>
              <a:rPr b="1" i="0" lang="en-GB" sz="2200">
                <a:solidFill>
                  <a:srgbClr val="212529"/>
                </a:solidFill>
                <a:latin typeface="Times New Roman"/>
                <a:ea typeface="Times New Roman"/>
                <a:cs typeface="Times New Roman"/>
                <a:sym typeface="Times New Roman"/>
              </a:rPr>
              <a:t> datagram</a:t>
            </a:r>
            <a:r>
              <a:rPr b="0" i="0" lang="en-GB" sz="2200">
                <a:solidFill>
                  <a:srgbClr val="212529"/>
                </a:solidFill>
                <a:latin typeface="Times New Roman"/>
                <a:ea typeface="Times New Roman"/>
                <a:cs typeface="Times New Roman"/>
                <a:sym typeface="Times New Roman"/>
              </a:rPr>
              <a:t>. Datagram Packet switching is also known as Connectionless Packet Switching. In this technique, each packet routed individually by network devices on the basis of the destination address that is contained within each packet.</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Each packet is basically treated independently of all others.</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Datagram packet switching is done at the network layer.</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This is Connectionless packet switching because the packet switch does not keep the information about the connection state.</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In the Datagram packet switching the path is not fixed.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Border Gateway Protocol" id="733" name="Google Shape;733;p120"/>
          <p:cNvPicPr preferRelativeResize="0"/>
          <p:nvPr>
            <p:ph idx="1" type="body"/>
          </p:nvPr>
        </p:nvPicPr>
        <p:blipFill rotWithShape="1">
          <a:blip r:embed="rId3">
            <a:alphaModFix/>
          </a:blip>
          <a:srcRect b="0" l="0" r="0" t="0"/>
          <a:stretch/>
        </p:blipFill>
        <p:spPr>
          <a:xfrm>
            <a:off x="1024992" y="1847335"/>
            <a:ext cx="6191250" cy="25908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rgbClr val="610B4B"/>
              </a:buClr>
              <a:buSzPct val="100000"/>
              <a:buNone/>
            </a:pPr>
            <a:r>
              <a:rPr b="0" i="0" lang="en-GB">
                <a:solidFill>
                  <a:srgbClr val="610B4B"/>
                </a:solidFill>
                <a:latin typeface="Arial"/>
                <a:ea typeface="Arial"/>
                <a:cs typeface="Arial"/>
                <a:sym typeface="Arial"/>
              </a:rPr>
              <a:t>BGP Features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Open standard</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a standard protocol which can run on any window device.</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Exterior Gateway Protocol</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an exterior gateway protocol that is used to exchange the routing information between two</a:t>
            </a:r>
            <a:endParaRPr/>
          </a:p>
          <a:p>
            <a:pPr indent="0" lvl="0" marL="0" rtl="0" algn="just">
              <a:lnSpc>
                <a:spcPct val="90000"/>
              </a:lnSpc>
              <a:spcBef>
                <a:spcPts val="1000"/>
              </a:spcBef>
              <a:spcAft>
                <a:spcPts val="0"/>
              </a:spcAft>
              <a:buClr>
                <a:srgbClr val="333333"/>
              </a:buClr>
              <a:buSzPct val="100000"/>
              <a:buNone/>
            </a:pPr>
            <a:r>
              <a:rPr lang="en-GB">
                <a:solidFill>
                  <a:srgbClr val="333333"/>
                </a:solidFill>
                <a:latin typeface="Inter"/>
                <a:ea typeface="Inter"/>
                <a:cs typeface="Inter"/>
                <a:sym typeface="Inter"/>
              </a:rPr>
              <a:t>  </a:t>
            </a:r>
            <a:r>
              <a:rPr b="0" i="0" lang="en-GB">
                <a:solidFill>
                  <a:srgbClr val="333333"/>
                </a:solidFill>
                <a:latin typeface="Inter"/>
                <a:ea typeface="Inter"/>
                <a:cs typeface="Inter"/>
                <a:sym typeface="Inter"/>
              </a:rPr>
              <a:t>  or more autonomous system numbers.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InterAS-domain routing</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specially designed for inter-domain routing, where interAS-domain routing means exchanging</a:t>
            </a: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the routing information between two or more autonomous number system.</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Supports internet</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the only protocol that operates on the internet backbone.</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Classless</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a classless protocol.</a:t>
            </a:r>
            <a:endParaRPr/>
          </a:p>
          <a:p>
            <a:pPr indent="0" lvl="0" marL="0" rtl="0" algn="l">
              <a:lnSpc>
                <a:spcPct val="90000"/>
              </a:lnSpc>
              <a:spcBef>
                <a:spcPts val="1000"/>
              </a:spcBef>
              <a:spcAft>
                <a:spcPts val="0"/>
              </a:spcAft>
              <a:buClr>
                <a:schemeClr val="dk1"/>
              </a:buClr>
              <a:buSzPct val="100000"/>
              <a:buNone/>
            </a:pPr>
            <a:r>
              <a:t/>
            </a:r>
            <a:endParaRPr b="0" i="0">
              <a:solidFill>
                <a:srgbClr val="610B4B"/>
              </a:solidFill>
              <a:latin typeface="Arial"/>
              <a:ea typeface="Arial"/>
              <a:cs typeface="Arial"/>
              <a:sym typeface="Arial"/>
            </a:endParaRPr>
          </a:p>
          <a:p>
            <a:pPr indent="-11747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rgbClr val="000000"/>
              </a:buClr>
              <a:buSzPct val="100000"/>
              <a:buFont typeface="Arial"/>
              <a:buChar char="•"/>
            </a:pPr>
            <a:r>
              <a:rPr b="1" i="0" lang="en-GB">
                <a:solidFill>
                  <a:srgbClr val="000000"/>
                </a:solidFill>
                <a:latin typeface="Inter"/>
                <a:ea typeface="Inter"/>
                <a:cs typeface="Inter"/>
                <a:sym typeface="Inter"/>
              </a:rPr>
              <a:t>Path vector protocol</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The BGP is a path vector protocol. Here, path vector is a method of sending the routes</a:t>
            </a: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along with routing information.</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Configure neighborhood relationship</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sends updates to configure the neighborhood relationship manually. Suppose there are two  routers R1 and R2. Then, R1 has to send the configure command saying that you are my neighbor On the other side, R2 also has to send the configure command to R1, saying that R1 is a neighbor of R1. If both the configure commands match, then the neighborhood relationship will get developed between two routers.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Application layer protocol</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is an application layer protocol and uses TCP protocol for reliability.</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Metric</a:t>
            </a:r>
            <a:endParaRPr b="0" i="0">
              <a:solidFill>
                <a:srgbClr val="000000"/>
              </a:solidFill>
              <a:latin typeface="Inter"/>
              <a:ea typeface="Inter"/>
              <a:cs typeface="Inter"/>
              <a:sym typeface="Inter"/>
            </a:endParaRPr>
          </a:p>
          <a:p>
            <a:pPr indent="0" lvl="0" marL="0" rtl="0" algn="just">
              <a:lnSpc>
                <a:spcPct val="90000"/>
              </a:lnSpc>
              <a:spcBef>
                <a:spcPts val="1000"/>
              </a:spcBef>
              <a:spcAft>
                <a:spcPts val="0"/>
              </a:spcAft>
              <a:buClr>
                <a:srgbClr val="333333"/>
              </a:buClr>
              <a:buSzPct val="100000"/>
              <a:buNone/>
            </a:pPr>
            <a:r>
              <a:rPr b="0" i="0" lang="en-GB">
                <a:solidFill>
                  <a:srgbClr val="333333"/>
                </a:solidFill>
                <a:latin typeface="Inter"/>
                <a:ea typeface="Inter"/>
                <a:cs typeface="Inter"/>
                <a:sym typeface="Inter"/>
              </a:rPr>
              <a:t>     It has lots of attributes like weight attribute, origin, etc. BGP supports a very rich number of attributes that can affect the path manipulation process.</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IPv6 Protocol</a:t>
            </a:r>
            <a:endParaRPr/>
          </a:p>
        </p:txBody>
      </p:sp>
      <p:sp>
        <p:nvSpPr>
          <p:cNvPr id="749" name="Google Shape;749;p1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333333"/>
              </a:buClr>
              <a:buSzPct val="100000"/>
              <a:buChar char="•"/>
            </a:pPr>
            <a:r>
              <a:rPr b="0" i="0" lang="en-GB">
                <a:solidFill>
                  <a:srgbClr val="333333"/>
                </a:solidFill>
                <a:latin typeface="Inter"/>
                <a:ea typeface="Inter"/>
                <a:cs typeface="Inter"/>
                <a:sym typeface="Inter"/>
              </a:rPr>
              <a:t>IPv4 produces 4 billion addresses, and the developers think that these addresses are enough, but they were wrong.</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IPv6 is the next generation of IP addresses. The main difference between IPv4 and IPv6 is the address size of IP addresses</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The IPv4 is a 32-bit address, whereas IPv6 is a 128-bit hexadecimal address.</a:t>
            </a:r>
            <a:endParaRPr/>
          </a:p>
          <a:p>
            <a:pPr indent="-228600" lvl="0" marL="228600" rtl="0" algn="l">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 IPv6 provides a large address space, and it contains a simple header as compared to IPv4.</a:t>
            </a: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It provides transition strategies that convert IPv4 into IPv6, and these strategies are as follows:</a:t>
            </a:r>
            <a:endParaRPr/>
          </a:p>
          <a:p>
            <a:pPr indent="0" lvl="0" marL="0" rtl="0" algn="just">
              <a:lnSpc>
                <a:spcPct val="90000"/>
              </a:lnSpc>
              <a:spcBef>
                <a:spcPts val="1000"/>
              </a:spcBef>
              <a:spcAft>
                <a:spcPts val="0"/>
              </a:spcAft>
              <a:buClr>
                <a:srgbClr val="000000"/>
              </a:buClr>
              <a:buSzPct val="100000"/>
              <a:buNone/>
            </a:pPr>
            <a:r>
              <a:rPr b="1" i="0" lang="en-GB">
                <a:solidFill>
                  <a:srgbClr val="000000"/>
                </a:solidFill>
                <a:latin typeface="Inter"/>
                <a:ea typeface="Inter"/>
                <a:cs typeface="Inter"/>
                <a:sym typeface="Inter"/>
              </a:rPr>
              <a:t>     Dual stacking:</a:t>
            </a:r>
            <a:r>
              <a:rPr b="0" i="0" lang="en-GB">
                <a:solidFill>
                  <a:srgbClr val="000000"/>
                </a:solidFill>
                <a:latin typeface="Inter"/>
                <a:ea typeface="Inter"/>
                <a:cs typeface="Inter"/>
                <a:sym typeface="Inter"/>
              </a:rPr>
              <a:t> It allows us to have both the versions, i.e., IPv4 and IPv6, on the same device.</a:t>
            </a:r>
            <a:endParaRPr/>
          </a:p>
          <a:p>
            <a:pPr indent="0" lvl="0" marL="0" rtl="0" algn="just">
              <a:lnSpc>
                <a:spcPct val="90000"/>
              </a:lnSpc>
              <a:spcBef>
                <a:spcPts val="1000"/>
              </a:spcBef>
              <a:spcAft>
                <a:spcPts val="0"/>
              </a:spcAft>
              <a:buClr>
                <a:srgbClr val="000000"/>
              </a:buClr>
              <a:buSzPct val="100000"/>
              <a:buNone/>
            </a:pPr>
            <a:r>
              <a:rPr b="1" i="0" lang="en-GB">
                <a:solidFill>
                  <a:srgbClr val="000000"/>
                </a:solidFill>
                <a:latin typeface="Inter"/>
                <a:ea typeface="Inter"/>
                <a:cs typeface="Inter"/>
                <a:sym typeface="Inter"/>
              </a:rPr>
              <a:t>     Tunneling:</a:t>
            </a:r>
            <a:r>
              <a:rPr b="0" i="0" lang="en-GB">
                <a:solidFill>
                  <a:srgbClr val="000000"/>
                </a:solidFill>
                <a:latin typeface="Inter"/>
                <a:ea typeface="Inter"/>
                <a:cs typeface="Inter"/>
                <a:sym typeface="Inter"/>
              </a:rPr>
              <a:t> In this approach, all the users have IPv6 communicates with an IPv4 network to reach</a:t>
            </a:r>
            <a:endParaRPr/>
          </a:p>
          <a:p>
            <a:pPr indent="0" lvl="0" marL="0" rtl="0" algn="just">
              <a:lnSpc>
                <a:spcPct val="90000"/>
              </a:lnSpc>
              <a:spcBef>
                <a:spcPts val="1000"/>
              </a:spcBef>
              <a:spcAft>
                <a:spcPts val="0"/>
              </a:spcAft>
              <a:buClr>
                <a:srgbClr val="000000"/>
              </a:buClr>
              <a:buSzPct val="100000"/>
              <a:buNone/>
            </a:pPr>
            <a:r>
              <a:rPr lang="en-GB">
                <a:solidFill>
                  <a:srgbClr val="000000"/>
                </a:solidFill>
                <a:latin typeface="Inter"/>
                <a:ea typeface="Inter"/>
                <a:cs typeface="Inter"/>
                <a:sym typeface="Inter"/>
              </a:rPr>
              <a:t>     </a:t>
            </a:r>
            <a:r>
              <a:rPr b="0" i="0" lang="en-GB">
                <a:solidFill>
                  <a:srgbClr val="000000"/>
                </a:solidFill>
                <a:latin typeface="Inter"/>
                <a:ea typeface="Inter"/>
                <a:cs typeface="Inter"/>
                <a:sym typeface="Inter"/>
              </a:rPr>
              <a:t> IPv6.</a:t>
            </a:r>
            <a:endParaRPr/>
          </a:p>
          <a:p>
            <a:pPr indent="0" lvl="0" marL="0" rtl="0" algn="just">
              <a:lnSpc>
                <a:spcPct val="90000"/>
              </a:lnSpc>
              <a:spcBef>
                <a:spcPts val="1000"/>
              </a:spcBef>
              <a:spcAft>
                <a:spcPts val="0"/>
              </a:spcAft>
              <a:buClr>
                <a:srgbClr val="000000"/>
              </a:buClr>
              <a:buSzPct val="100000"/>
              <a:buNone/>
            </a:pPr>
            <a:r>
              <a:rPr b="1" i="0" lang="en-GB">
                <a:solidFill>
                  <a:srgbClr val="000000"/>
                </a:solidFill>
                <a:latin typeface="Inter"/>
                <a:ea typeface="Inter"/>
                <a:cs typeface="Inter"/>
                <a:sym typeface="Inter"/>
              </a:rPr>
              <a:t>      Network Address Translation:</a:t>
            </a:r>
            <a:r>
              <a:rPr b="0" i="0" lang="en-GB">
                <a:solidFill>
                  <a:srgbClr val="000000"/>
                </a:solidFill>
                <a:latin typeface="Inter"/>
                <a:ea typeface="Inter"/>
                <a:cs typeface="Inter"/>
                <a:sym typeface="Inter"/>
              </a:rPr>
              <a:t> The translation allows the communication between the hosts</a:t>
            </a:r>
            <a:endParaRPr/>
          </a:p>
          <a:p>
            <a:pPr indent="0" lvl="0" marL="0" rtl="0" algn="just">
              <a:lnSpc>
                <a:spcPct val="90000"/>
              </a:lnSpc>
              <a:spcBef>
                <a:spcPts val="1000"/>
              </a:spcBef>
              <a:spcAft>
                <a:spcPts val="0"/>
              </a:spcAft>
              <a:buClr>
                <a:srgbClr val="000000"/>
              </a:buClr>
              <a:buSzPct val="100000"/>
              <a:buNone/>
            </a:pPr>
            <a:r>
              <a:rPr lang="en-GB">
                <a:solidFill>
                  <a:srgbClr val="000000"/>
                </a:solidFill>
                <a:latin typeface="Inter"/>
                <a:ea typeface="Inter"/>
                <a:cs typeface="Inter"/>
                <a:sym typeface="Inter"/>
              </a:rPr>
              <a:t>     </a:t>
            </a:r>
            <a:r>
              <a:rPr b="0" i="0" lang="en-GB">
                <a:solidFill>
                  <a:srgbClr val="000000"/>
                </a:solidFill>
                <a:latin typeface="Inter"/>
                <a:ea typeface="Inter"/>
                <a:cs typeface="Inter"/>
                <a:sym typeface="Inter"/>
              </a:rPr>
              <a:t> having a different version of IP.</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24"/>
          <p:cNvPicPr preferRelativeResize="0"/>
          <p:nvPr>
            <p:ph idx="1" type="body"/>
          </p:nvPr>
        </p:nvPicPr>
        <p:blipFill rotWithShape="1">
          <a:blip r:embed="rId3">
            <a:alphaModFix/>
          </a:blip>
          <a:srcRect b="0" l="0" r="0" t="0"/>
          <a:stretch/>
        </p:blipFill>
        <p:spPr>
          <a:xfrm>
            <a:off x="3047843" y="2324808"/>
            <a:ext cx="6096313" cy="335297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25"/>
          <p:cNvPicPr preferRelativeResize="0"/>
          <p:nvPr>
            <p:ph idx="1" type="body"/>
          </p:nvPr>
        </p:nvPicPr>
        <p:blipFill rotWithShape="1">
          <a:blip r:embed="rId3">
            <a:alphaModFix/>
          </a:blip>
          <a:srcRect b="0" l="0" r="0" t="0"/>
          <a:stretch/>
        </p:blipFill>
        <p:spPr>
          <a:xfrm>
            <a:off x="1005142" y="0"/>
            <a:ext cx="8223358" cy="695223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126"/>
          <p:cNvPicPr preferRelativeResize="0"/>
          <p:nvPr>
            <p:ph idx="1" type="body"/>
          </p:nvPr>
        </p:nvPicPr>
        <p:blipFill rotWithShape="1">
          <a:blip r:embed="rId3">
            <a:alphaModFix/>
          </a:blip>
          <a:srcRect b="0" l="0" r="0" t="0"/>
          <a:stretch/>
        </p:blipFill>
        <p:spPr>
          <a:xfrm>
            <a:off x="572373" y="405491"/>
            <a:ext cx="8343693" cy="604701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4400"/>
              <a:buNone/>
            </a:pPr>
            <a:r>
              <a:rPr i="1" lang="en-GB" sz="4400"/>
              <a:t>THE END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Routing decisions are taken by the intermediate nodes in order to forward the packets.</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Thus all datagrams that belong to the same message may travel through different paths in order to reach their destination.</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On the receiving node, all the packets are reassembled to get the message in the original form.</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Due to lack of resources packets may also be lost or dropped.</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In most of the protocols, it is the responsibility of the upper-layer protocol to reorder the datagrams or to ask for the lost datagrams before passing them on to the application.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Virtual Circuit Switching</a:t>
            </a:r>
            <a:endParaRPr/>
          </a:p>
          <a:p>
            <a:pPr indent="-228600" lvl="0" marL="228600" rtl="0" algn="l">
              <a:lnSpc>
                <a:spcPct val="90000"/>
              </a:lnSpc>
              <a:spcBef>
                <a:spcPts val="100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Virtual Circuit Switching is also known as Connection-Oriented Switching. This switching contains the characteristics of circuit switching as well as datagram packet switching. In this type of packet switching the data-packets are first assembled and then sequentially numbered. Now they are ready to travel across a predefined route, sequentially. The information about the address is not required here, because all the data packets are sent in sequence.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The resource allocation is done during the setup phase like it is done in the circuit-switched network or it can be done on demand like in datagram networks.</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The data is in the form of packets like the datagram network and also each packet carries the destination address in the header.</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Like the circuit-switched network, all packets in the Virtual network follows the same path that is established during the connection.</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This switching is normally implemented in the data link layer.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12529"/>
              </a:buClr>
              <a:buSzPct val="100000"/>
              <a:buChar char="•"/>
            </a:pPr>
            <a:r>
              <a:rPr b="0" i="0" lang="en-GB" sz="2400">
                <a:solidFill>
                  <a:srgbClr val="212529"/>
                </a:solidFill>
                <a:latin typeface="Times New Roman"/>
                <a:ea typeface="Times New Roman"/>
                <a:cs typeface="Times New Roman"/>
                <a:sym typeface="Times New Roman"/>
              </a:rPr>
              <a:t>Advantages of Packet Switching</a:t>
            </a:r>
            <a:endParaRPr/>
          </a:p>
          <a:p>
            <a:pPr indent="-228600" lvl="0" marL="228600" rtl="0" algn="l">
              <a:lnSpc>
                <a:spcPct val="90000"/>
              </a:lnSpc>
              <a:spcBef>
                <a:spcPts val="1000"/>
              </a:spcBef>
              <a:spcAft>
                <a:spcPts val="0"/>
              </a:spcAft>
              <a:buClr>
                <a:srgbClr val="212529"/>
              </a:buClr>
              <a:buSzPct val="100000"/>
              <a:buChar char="•"/>
            </a:pPr>
            <a:r>
              <a:rPr b="0" i="0" lang="en-GB" sz="2400">
                <a:solidFill>
                  <a:srgbClr val="212529"/>
                </a:solidFill>
                <a:latin typeface="Times New Roman"/>
                <a:ea typeface="Times New Roman"/>
                <a:cs typeface="Times New Roman"/>
                <a:sym typeface="Times New Roman"/>
              </a:rPr>
              <a:t>Given below are some benefits of the Packet Switching:</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More efficient utilization of bandwidth.</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Latency in the transmission is minimum in packet switching.</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This technique is cheaper to implement and thus it is cost-effective.</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The same channel can be used by many users simultaneously.</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As there are improved protocols, thus packet switching is used by many applications like Skype, WhatsApp, etc.</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The fault tolerance in this technique is more in case of any link down because packets may follow different paths.</a:t>
            </a:r>
            <a:endParaRPr/>
          </a:p>
          <a:p>
            <a:pPr indent="-228600" lvl="0" marL="228600" rtl="0" algn="l">
              <a:lnSpc>
                <a:spcPct val="90000"/>
              </a:lnSpc>
              <a:spcBef>
                <a:spcPts val="1000"/>
              </a:spcBef>
              <a:spcAft>
                <a:spcPts val="0"/>
              </a:spcAft>
              <a:buClr>
                <a:srgbClr val="212529"/>
              </a:buClr>
              <a:buSzPct val="100000"/>
              <a:buFont typeface="Arial"/>
              <a:buChar char="•"/>
            </a:pPr>
            <a:r>
              <a:rPr b="0" i="0" lang="en-GB" sz="2400">
                <a:solidFill>
                  <a:srgbClr val="212529"/>
                </a:solidFill>
                <a:latin typeface="Times New Roman"/>
                <a:ea typeface="Times New Roman"/>
                <a:cs typeface="Times New Roman"/>
                <a:sym typeface="Times New Roman"/>
              </a:rPr>
              <a:t>This technique is more reliable than other techniques because it can easily detect missing packets.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Disadvantages of Packet Switching</a:t>
            </a:r>
            <a:endParaRPr/>
          </a:p>
          <a:p>
            <a:pPr indent="-228600" lvl="0" marL="228600" rtl="0" algn="l">
              <a:lnSpc>
                <a:spcPct val="90000"/>
              </a:lnSpc>
              <a:spcBef>
                <a:spcPts val="1000"/>
              </a:spcBef>
              <a:spcAft>
                <a:spcPts val="0"/>
              </a:spcAft>
              <a:buClr>
                <a:srgbClr val="212529"/>
              </a:buClr>
              <a:buSzPts val="2000"/>
              <a:buChar char="•"/>
            </a:pPr>
            <a:r>
              <a:rPr b="0" i="0" lang="en-GB" sz="2000">
                <a:solidFill>
                  <a:srgbClr val="212529"/>
                </a:solidFill>
                <a:latin typeface="Times New Roman"/>
                <a:ea typeface="Times New Roman"/>
                <a:cs typeface="Times New Roman"/>
                <a:sym typeface="Times New Roman"/>
              </a:rPr>
              <a:t>Some of the drawbacks of Packet Switching are as follows:</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This technique cannot be used by those applications that cannot afford more delays like applications of high-quality voice calls.</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Protocols used in this technique are complex and thus their implementation cost is high.</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In the case of an overloaded network, the packet may get lost or there might occur delay which causes the loss of critical information.</a:t>
            </a:r>
            <a:endParaRPr/>
          </a:p>
          <a:p>
            <a:pPr indent="-228600" lvl="0" marL="228600" rtl="0" algn="l">
              <a:lnSpc>
                <a:spcPct val="90000"/>
              </a:lnSpc>
              <a:spcBef>
                <a:spcPts val="1000"/>
              </a:spcBef>
              <a:spcAft>
                <a:spcPts val="0"/>
              </a:spcAft>
              <a:buClr>
                <a:srgbClr val="212529"/>
              </a:buClr>
              <a:buSzPts val="2000"/>
              <a:buFont typeface="Arial"/>
              <a:buChar char="•"/>
            </a:pPr>
            <a:r>
              <a:rPr b="0" i="0" lang="en-GB" sz="2000">
                <a:solidFill>
                  <a:srgbClr val="212529"/>
                </a:solidFill>
                <a:latin typeface="Times New Roman"/>
                <a:ea typeface="Times New Roman"/>
                <a:cs typeface="Times New Roman"/>
                <a:sym typeface="Times New Roman"/>
              </a:rPr>
              <a:t>On the receiver's side sorting of the packets sent by the sender is required.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200"/>
              <a:buChar char="•"/>
            </a:pPr>
            <a:r>
              <a:rPr b="1" i="0" lang="en-GB" sz="2200">
                <a:solidFill>
                  <a:srgbClr val="273239"/>
                </a:solidFill>
                <a:latin typeface="Times New Roman"/>
                <a:ea typeface="Times New Roman"/>
                <a:cs typeface="Times New Roman"/>
                <a:sym typeface="Times New Roman"/>
              </a:rPr>
              <a:t>Performance of a Network</a:t>
            </a:r>
            <a:endParaRPr/>
          </a:p>
          <a:p>
            <a:pPr indent="-228600" lvl="0" marL="228600" rtl="0" algn="l">
              <a:lnSpc>
                <a:spcPct val="90000"/>
              </a:lnSpc>
              <a:spcBef>
                <a:spcPts val="1000"/>
              </a:spcBef>
              <a:spcAft>
                <a:spcPts val="0"/>
              </a:spcAft>
              <a:buClr>
                <a:srgbClr val="273239"/>
              </a:buClr>
              <a:buSzPts val="2200"/>
              <a:buChar char="•"/>
            </a:pPr>
            <a:r>
              <a:rPr b="0" i="0" lang="en-GB" sz="2200">
                <a:solidFill>
                  <a:srgbClr val="273239"/>
                </a:solidFill>
                <a:latin typeface="Times New Roman"/>
                <a:ea typeface="Times New Roman"/>
                <a:cs typeface="Times New Roman"/>
                <a:sym typeface="Times New Roman"/>
              </a:rPr>
              <a:t>Performance of a network pertains to the measure of service quality of a network as perceived by the user. There are different ways to measure the performance of a network, depending upon the nature and design of the network. The characteristics that measure the performance of a network are : </a:t>
            </a:r>
            <a:endParaRPr/>
          </a:p>
          <a:p>
            <a:pPr indent="-228600" lvl="0" marL="228600" rtl="0" algn="l">
              <a:lnSpc>
                <a:spcPct val="90000"/>
              </a:lnSpc>
              <a:spcBef>
                <a:spcPts val="1000"/>
              </a:spcBef>
              <a:spcAft>
                <a:spcPts val="0"/>
              </a:spcAft>
              <a:buClr>
                <a:srgbClr val="273239"/>
              </a:buClr>
              <a:buSzPts val="2200"/>
              <a:buFont typeface="Arial"/>
              <a:buChar char="•"/>
            </a:pPr>
            <a:r>
              <a:rPr b="0" i="0" lang="en-GB" sz="2200">
                <a:solidFill>
                  <a:srgbClr val="273239"/>
                </a:solidFill>
                <a:latin typeface="Times New Roman"/>
                <a:ea typeface="Times New Roman"/>
                <a:cs typeface="Times New Roman"/>
                <a:sym typeface="Times New Roman"/>
              </a:rPr>
              <a:t>Bandwidth</a:t>
            </a:r>
            <a:endParaRPr/>
          </a:p>
          <a:p>
            <a:pPr indent="-228600" lvl="0" marL="228600" rtl="0" algn="l">
              <a:lnSpc>
                <a:spcPct val="90000"/>
              </a:lnSpc>
              <a:spcBef>
                <a:spcPts val="1000"/>
              </a:spcBef>
              <a:spcAft>
                <a:spcPts val="0"/>
              </a:spcAft>
              <a:buClr>
                <a:srgbClr val="273239"/>
              </a:buClr>
              <a:buSzPts val="2200"/>
              <a:buFont typeface="Arial"/>
              <a:buChar char="•"/>
            </a:pPr>
            <a:r>
              <a:rPr b="0" i="0" lang="en-GB" sz="2200">
                <a:solidFill>
                  <a:srgbClr val="273239"/>
                </a:solidFill>
                <a:latin typeface="Times New Roman"/>
                <a:ea typeface="Times New Roman"/>
                <a:cs typeface="Times New Roman"/>
                <a:sym typeface="Times New Roman"/>
              </a:rPr>
              <a:t>Throughput</a:t>
            </a:r>
            <a:endParaRPr/>
          </a:p>
          <a:p>
            <a:pPr indent="-228600" lvl="0" marL="228600" rtl="0" algn="l">
              <a:lnSpc>
                <a:spcPct val="90000"/>
              </a:lnSpc>
              <a:spcBef>
                <a:spcPts val="1000"/>
              </a:spcBef>
              <a:spcAft>
                <a:spcPts val="0"/>
              </a:spcAft>
              <a:buClr>
                <a:srgbClr val="273239"/>
              </a:buClr>
              <a:buSzPts val="2200"/>
              <a:buFont typeface="Arial"/>
              <a:buChar char="•"/>
            </a:pPr>
            <a:r>
              <a:rPr b="0" i="0" lang="en-GB" sz="2200">
                <a:solidFill>
                  <a:srgbClr val="273239"/>
                </a:solidFill>
                <a:latin typeface="Times New Roman"/>
                <a:ea typeface="Times New Roman"/>
                <a:cs typeface="Times New Roman"/>
                <a:sym typeface="Times New Roman"/>
              </a:rPr>
              <a:t>Latency (Delay)</a:t>
            </a:r>
            <a:endParaRPr/>
          </a:p>
          <a:p>
            <a:pPr indent="-228600" lvl="0" marL="228600" rtl="0" algn="l">
              <a:lnSpc>
                <a:spcPct val="90000"/>
              </a:lnSpc>
              <a:spcBef>
                <a:spcPts val="1000"/>
              </a:spcBef>
              <a:spcAft>
                <a:spcPts val="0"/>
              </a:spcAft>
              <a:buClr>
                <a:srgbClr val="273239"/>
              </a:buClr>
              <a:buSzPts val="2200"/>
              <a:buFont typeface="Arial"/>
              <a:buChar char="•"/>
            </a:pPr>
            <a:r>
              <a:rPr b="0" i="0" lang="en-GB" sz="2200">
                <a:solidFill>
                  <a:srgbClr val="273239"/>
                </a:solidFill>
                <a:latin typeface="Times New Roman"/>
                <a:ea typeface="Times New Roman"/>
                <a:cs typeface="Times New Roman"/>
                <a:sym typeface="Times New Roman"/>
              </a:rPr>
              <a:t>Bandwidth – Delay Product</a:t>
            </a:r>
            <a:endParaRPr/>
          </a:p>
          <a:p>
            <a:pPr indent="-228600" lvl="0" marL="228600" rtl="0" algn="l">
              <a:lnSpc>
                <a:spcPct val="90000"/>
              </a:lnSpc>
              <a:spcBef>
                <a:spcPts val="1000"/>
              </a:spcBef>
              <a:spcAft>
                <a:spcPts val="0"/>
              </a:spcAft>
              <a:buClr>
                <a:srgbClr val="273239"/>
              </a:buClr>
              <a:buSzPts val="2200"/>
              <a:buFont typeface="Arial"/>
              <a:buChar char="•"/>
            </a:pPr>
            <a:r>
              <a:rPr b="0" i="0" lang="en-GB" sz="2200">
                <a:solidFill>
                  <a:srgbClr val="273239"/>
                </a:solidFill>
                <a:latin typeface="Times New Roman"/>
                <a:ea typeface="Times New Roman"/>
                <a:cs typeface="Times New Roman"/>
                <a:sym typeface="Times New Roman"/>
              </a:rPr>
              <a:t>Jitter</a:t>
            </a:r>
            <a:endParaRPr/>
          </a:p>
          <a:p>
            <a:pPr indent="-50800" lvl="0" marL="228600" rtl="0" algn="l">
              <a:lnSpc>
                <a:spcPct val="90000"/>
              </a:lnSpc>
              <a:spcBef>
                <a:spcPts val="1000"/>
              </a:spcBef>
              <a:spcAft>
                <a:spcPts val="0"/>
              </a:spcAft>
              <a:buClr>
                <a:schemeClr val="dk1"/>
              </a:buClr>
              <a:buSzPts val="2800"/>
              <a:buNone/>
            </a:pPr>
            <a:r>
              <a:t/>
            </a:r>
            <a:endParaRPr b="1" i="0">
              <a:solidFill>
                <a:srgbClr val="273239"/>
              </a:solidFill>
              <a:latin typeface="Sofia"/>
              <a:ea typeface="Sofia"/>
              <a:cs typeface="Sofia"/>
              <a:sym typeface="Sofia"/>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BANDWIDTH</a:t>
            </a:r>
            <a:endParaRPr/>
          </a:p>
          <a:p>
            <a:pPr indent="-228600" lvl="0" marL="228600" rtl="0" algn="l">
              <a:lnSpc>
                <a:spcPct val="90000"/>
              </a:lnSpc>
              <a:spcBef>
                <a:spcPts val="1000"/>
              </a:spcBef>
              <a:spcAft>
                <a:spcPts val="0"/>
              </a:spcAft>
              <a:buClr>
                <a:srgbClr val="273239"/>
              </a:buClr>
              <a:buSzPts val="2000"/>
              <a:buChar char="•"/>
            </a:pPr>
            <a:r>
              <a:rPr b="0" i="0" lang="en-GB" sz="2000">
                <a:solidFill>
                  <a:srgbClr val="273239"/>
                </a:solidFill>
                <a:latin typeface="Times New Roman"/>
                <a:ea typeface="Times New Roman"/>
                <a:cs typeface="Times New Roman"/>
                <a:sym typeface="Times New Roman"/>
              </a:rPr>
              <a:t>Bandwidth is characterized as the measure of data or information that can be transmitted in a fixed measure of time. The term can be used in two different contexts with two distinctive estimating values. In the case of digital devices, the bandwidth is measured in bits per second(bps) or bytes per second. In the case of analogue devices, the bandwidth is measured in cycles per second, or Hertz (Hz). </a:t>
            </a:r>
            <a:endParaRPr/>
          </a:p>
          <a:p>
            <a:pPr indent="-228600" lvl="0" marL="228600" rtl="0" algn="l">
              <a:lnSpc>
                <a:spcPct val="90000"/>
              </a:lnSpc>
              <a:spcBef>
                <a:spcPts val="100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“Bandwidth” means “Capacity” and “Speed” means “Transfer rate”. </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latin typeface="Times New Roman"/>
                <a:ea typeface="Times New Roman"/>
                <a:cs typeface="Times New Roman"/>
                <a:sym typeface="Times New Roman"/>
              </a:rPr>
              <a:t>Network Layer Services, Packet Switching, Network Layer Performance, IPv4 Addressing (classful and classless), Subnetting, Super netting ,IPv4 Protocol, DHCP, Network Address Translation (NAT).</a:t>
            </a:r>
            <a:endParaRPr/>
          </a:p>
          <a:p>
            <a:pPr indent="-228600" lvl="0" marL="228600" rtl="0" algn="l">
              <a:lnSpc>
                <a:spcPct val="90000"/>
              </a:lnSpc>
              <a:spcBef>
                <a:spcPts val="1000"/>
              </a:spcBef>
              <a:spcAft>
                <a:spcPts val="0"/>
              </a:spcAft>
              <a:buClr>
                <a:schemeClr val="dk1"/>
              </a:buClr>
              <a:buSzPts val="2800"/>
              <a:buChar char="•"/>
            </a:pPr>
            <a:r>
              <a:rPr lang="en-GB">
                <a:latin typeface="Times New Roman"/>
                <a:ea typeface="Times New Roman"/>
                <a:cs typeface="Times New Roman"/>
                <a:sym typeface="Times New Roman"/>
              </a:rPr>
              <a:t>Routing algorithms: Distance Vector Routing, Link state routing, Path Vector Routing. Protocols –RIP,OSPF,BGP. Next Generation IP: IPv6 Addressing,IPv6 Protocol, Transition fromIPV4 to IPV6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0" i="1" lang="en-GB" sz="2000">
                <a:solidFill>
                  <a:srgbClr val="273239"/>
                </a:solidFill>
                <a:latin typeface="Times New Roman"/>
                <a:ea typeface="Times New Roman"/>
                <a:cs typeface="Times New Roman"/>
                <a:sym typeface="Times New Roman"/>
              </a:rPr>
              <a:t>Bandwidth in Hertz:</a:t>
            </a:r>
            <a:r>
              <a:rPr b="0" i="0" lang="en-GB" sz="2000">
                <a:solidFill>
                  <a:srgbClr val="273239"/>
                </a:solidFill>
                <a:latin typeface="Times New Roman"/>
                <a:ea typeface="Times New Roman"/>
                <a:cs typeface="Times New Roman"/>
                <a:sym typeface="Times New Roman"/>
              </a:rPr>
              <a:t> It is the range of frequencies contained in a composite signal or the range of frequencies a channel can pass. For example, let us consider the bandwidth of a subscriber telephone line as 4 kHz. </a:t>
            </a:r>
            <a:endParaRPr/>
          </a:p>
          <a:p>
            <a:pPr indent="-228600" lvl="0" marL="228600" rtl="0" algn="l">
              <a:lnSpc>
                <a:spcPct val="90000"/>
              </a:lnSpc>
              <a:spcBef>
                <a:spcPts val="1000"/>
              </a:spcBef>
              <a:spcAft>
                <a:spcPts val="0"/>
              </a:spcAft>
              <a:buClr>
                <a:srgbClr val="273239"/>
              </a:buClr>
              <a:buSzPts val="2000"/>
              <a:buChar char="•"/>
            </a:pPr>
            <a:r>
              <a:rPr b="0" i="1" lang="en-GB" sz="2000">
                <a:solidFill>
                  <a:srgbClr val="273239"/>
                </a:solidFill>
                <a:latin typeface="Times New Roman"/>
                <a:ea typeface="Times New Roman"/>
                <a:cs typeface="Times New Roman"/>
                <a:sym typeface="Times New Roman"/>
              </a:rPr>
              <a:t>Bandwidth in Bits per Seconds:</a:t>
            </a:r>
            <a:r>
              <a:rPr b="0" i="0" lang="en-GB" sz="2000">
                <a:solidFill>
                  <a:srgbClr val="273239"/>
                </a:solidFill>
                <a:latin typeface="Times New Roman"/>
                <a:ea typeface="Times New Roman"/>
                <a:cs typeface="Times New Roman"/>
                <a:sym typeface="Times New Roman"/>
              </a:rPr>
              <a:t> It refers to the number of bits per second that a channel, a link, or rather a network can transmit. For example, we can say the bandwidth of a Fast Ethernet network is a maximum of 100 Mbps, which means that the network can send 100 Mbps of data.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THROUGHPUT</a:t>
            </a:r>
            <a:r>
              <a:rPr b="0" i="0" lang="en-GB" sz="2000">
                <a:solidFill>
                  <a:srgbClr val="273239"/>
                </a:solidFill>
                <a:latin typeface="Times New Roman"/>
                <a:ea typeface="Times New Roman"/>
                <a:cs typeface="Times New Roman"/>
                <a:sym typeface="Times New Roman"/>
              </a:rPr>
              <a:t> </a:t>
            </a:r>
            <a:br>
              <a:rPr lang="en-GB" sz="2000">
                <a:latin typeface="Times New Roman"/>
                <a:ea typeface="Times New Roman"/>
                <a:cs typeface="Times New Roman"/>
                <a:sym typeface="Times New Roman"/>
              </a:rPr>
            </a:br>
            <a:r>
              <a:rPr b="0" i="0" lang="en-GB" sz="2000">
                <a:solidFill>
                  <a:srgbClr val="273239"/>
                </a:solidFill>
                <a:latin typeface="Times New Roman"/>
                <a:ea typeface="Times New Roman"/>
                <a:cs typeface="Times New Roman"/>
                <a:sym typeface="Times New Roman"/>
              </a:rPr>
              <a:t>Throughput is the number of messages successfully transmitted per unit time. It is controlled by available bandwidth, the available signal-to-noise ratio and hardware limitations. The maximum throughput of a network may be consequently higher than the actual throughput achieved in everyday consumption. The terms ‘throughput’ and ‘bandwidth’ are often thought of as the same, yet they are different. Bandwidth is the potential measurement of a link, whereas throughput is an actual measurement of how fast we can send data. </a:t>
            </a:r>
            <a:endParaRPr sz="20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LATENCY</a:t>
            </a:r>
            <a:r>
              <a:rPr b="0" i="0" lang="en-GB" sz="2000">
                <a:solidFill>
                  <a:srgbClr val="273239"/>
                </a:solidFill>
                <a:latin typeface="Times New Roman"/>
                <a:ea typeface="Times New Roman"/>
                <a:cs typeface="Times New Roman"/>
                <a:sym typeface="Times New Roman"/>
              </a:rPr>
              <a:t> </a:t>
            </a:r>
            <a:br>
              <a:rPr lang="en-GB" sz="2000">
                <a:latin typeface="Times New Roman"/>
                <a:ea typeface="Times New Roman"/>
                <a:cs typeface="Times New Roman"/>
                <a:sym typeface="Times New Roman"/>
              </a:rPr>
            </a:br>
            <a:r>
              <a:rPr b="0" i="0" lang="en-GB" sz="2000">
                <a:solidFill>
                  <a:srgbClr val="273239"/>
                </a:solidFill>
                <a:latin typeface="Times New Roman"/>
                <a:ea typeface="Times New Roman"/>
                <a:cs typeface="Times New Roman"/>
                <a:sym typeface="Times New Roman"/>
              </a:rPr>
              <a:t>In a network, during the process of data communication, latency(also known as delay) is defined as the total time taken for a complete message to arrive at the destination, starting with the time when the first bit of the message is sent out from the source and ending with the time when the last bit of the message is delivered at the destination. The network connections where small delays occur are called “Low-Latency-Networks” and the network connections which suffer from long delays are known as “High-Latency-Networks”. </a:t>
            </a:r>
            <a:endParaRPr/>
          </a:p>
          <a:p>
            <a:pPr indent="-228600" lvl="0" marL="228600" rtl="0" algn="l">
              <a:lnSpc>
                <a:spcPct val="90000"/>
              </a:lnSpc>
              <a:spcBef>
                <a:spcPts val="1000"/>
              </a:spcBef>
              <a:spcAft>
                <a:spcPts val="0"/>
              </a:spcAft>
              <a:buClr>
                <a:srgbClr val="273239"/>
              </a:buClr>
              <a:buSzPts val="2000"/>
              <a:buChar char="•"/>
            </a:pPr>
            <a:r>
              <a:rPr b="0" i="0" lang="en-GB" sz="2000" u="none" cap="none" strike="noStrike">
                <a:solidFill>
                  <a:srgbClr val="273239"/>
                </a:solidFill>
                <a:latin typeface="Times New Roman"/>
                <a:ea typeface="Times New Roman"/>
                <a:cs typeface="Times New Roman"/>
                <a:sym typeface="Times New Roman"/>
              </a:rPr>
              <a:t>Latency = Propagation Time + Transmission Time + Queuing Time + Processing Delay</a:t>
            </a:r>
            <a:r>
              <a:rPr b="0" i="0" lang="en-GB" sz="2000" u="none" cap="none" strike="noStrike">
                <a:solidFill>
                  <a:schemeClr val="dk1"/>
                </a:solidFill>
                <a:latin typeface="Times New Roman"/>
                <a:ea typeface="Times New Roman"/>
                <a:cs typeface="Times New Roman"/>
                <a:sym typeface="Times New Roman"/>
              </a:rPr>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200"/>
              <a:buChar char="•"/>
            </a:pPr>
            <a:r>
              <a:rPr b="1" i="0" lang="en-GB" sz="2200">
                <a:solidFill>
                  <a:srgbClr val="273239"/>
                </a:solidFill>
                <a:latin typeface="Times New Roman"/>
                <a:ea typeface="Times New Roman"/>
                <a:cs typeface="Times New Roman"/>
                <a:sym typeface="Times New Roman"/>
              </a:rPr>
              <a:t>Propagation Time:</a:t>
            </a:r>
            <a:r>
              <a:rPr b="0" i="0" lang="en-GB" sz="2200">
                <a:solidFill>
                  <a:srgbClr val="273239"/>
                </a:solidFill>
                <a:latin typeface="Times New Roman"/>
                <a:ea typeface="Times New Roman"/>
                <a:cs typeface="Times New Roman"/>
                <a:sym typeface="Times New Roman"/>
              </a:rPr>
              <a:t> It is the time required for a bit to travel from the source to the destination</a:t>
            </a:r>
            <a:endParaRPr/>
          </a:p>
          <a:p>
            <a:pPr indent="-228600" lvl="0" marL="228600" rtl="0" algn="l">
              <a:lnSpc>
                <a:spcPct val="90000"/>
              </a:lnSpc>
              <a:spcBef>
                <a:spcPts val="1000"/>
              </a:spcBef>
              <a:spcAft>
                <a:spcPts val="0"/>
              </a:spcAft>
              <a:buClr>
                <a:srgbClr val="273239"/>
              </a:buClr>
              <a:buSzPts val="2200"/>
              <a:buChar char="•"/>
            </a:pPr>
            <a:r>
              <a:rPr b="1" i="0" lang="en-GB" sz="2200">
                <a:solidFill>
                  <a:srgbClr val="273239"/>
                </a:solidFill>
                <a:latin typeface="Times New Roman"/>
                <a:ea typeface="Times New Roman"/>
                <a:cs typeface="Times New Roman"/>
                <a:sym typeface="Times New Roman"/>
              </a:rPr>
              <a:t>Transmission Time:</a:t>
            </a:r>
            <a:r>
              <a:rPr b="0" i="0" lang="en-GB" sz="2200">
                <a:solidFill>
                  <a:srgbClr val="273239"/>
                </a:solidFill>
                <a:latin typeface="Times New Roman"/>
                <a:ea typeface="Times New Roman"/>
                <a:cs typeface="Times New Roman"/>
                <a:sym typeface="Times New Roman"/>
              </a:rPr>
              <a:t> Transmission time is a time based on how long it takes to send the signal down the transmission line.</a:t>
            </a:r>
            <a:endParaRPr sz="2200">
              <a:solidFill>
                <a:srgbClr val="273239"/>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ts val="2200"/>
              <a:buChar char="•"/>
            </a:pPr>
            <a:r>
              <a:rPr b="1" i="0" lang="en-GB" sz="2200">
                <a:solidFill>
                  <a:srgbClr val="273239"/>
                </a:solidFill>
                <a:latin typeface="Times New Roman"/>
                <a:ea typeface="Times New Roman"/>
                <a:cs typeface="Times New Roman"/>
                <a:sym typeface="Times New Roman"/>
              </a:rPr>
              <a:t>Queuing Time:</a:t>
            </a:r>
            <a:r>
              <a:rPr b="0" i="0" lang="en-GB" sz="2200">
                <a:solidFill>
                  <a:srgbClr val="273239"/>
                </a:solidFill>
                <a:latin typeface="Times New Roman"/>
                <a:ea typeface="Times New Roman"/>
                <a:cs typeface="Times New Roman"/>
                <a:sym typeface="Times New Roman"/>
              </a:rPr>
              <a:t> Queuing time is a time based on how long the packet has to sit around in the router. Quite frequently the wire is busy, so we are not able to transmit a packet immediately. The queuing time is usually not a fixed factor, hence it changes with the load thrust in the network. In cases like these, the packet sits waiting, ready to go, in a queue. These delays are predominantly characterized by the measure of traffic on the system. The more the traffic, the more likely a packet is stuck in the queue, just sitting in the memory, waiting.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Processing Delay:</a:t>
            </a:r>
            <a:r>
              <a:rPr b="0" i="0" lang="en-GB" sz="2000">
                <a:solidFill>
                  <a:srgbClr val="273239"/>
                </a:solidFill>
                <a:latin typeface="Times New Roman"/>
                <a:ea typeface="Times New Roman"/>
                <a:cs typeface="Times New Roman"/>
                <a:sym typeface="Times New Roman"/>
              </a:rPr>
              <a:t> Processing delay is the delay based on how long it takes the router to figure out where to send the packet. As soon as the router finds it out, it will queue the packet for transmission. These costs are predominantly based on the complexity of the protocol.</a:t>
            </a:r>
            <a:endParaRPr/>
          </a:p>
          <a:p>
            <a:pPr indent="-228600" lvl="0" marL="228600" rtl="0" algn="l">
              <a:lnSpc>
                <a:spcPct val="90000"/>
              </a:lnSpc>
              <a:spcBef>
                <a:spcPts val="100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JITTER</a:t>
            </a:r>
            <a:r>
              <a:rPr b="0" i="0" lang="en-GB" sz="2000">
                <a:solidFill>
                  <a:srgbClr val="273239"/>
                </a:solidFill>
                <a:latin typeface="Times New Roman"/>
                <a:ea typeface="Times New Roman"/>
                <a:cs typeface="Times New Roman"/>
                <a:sym typeface="Times New Roman"/>
              </a:rPr>
              <a:t> </a:t>
            </a:r>
            <a:br>
              <a:rPr lang="en-GB" sz="2000">
                <a:latin typeface="Times New Roman"/>
                <a:ea typeface="Times New Roman"/>
                <a:cs typeface="Times New Roman"/>
                <a:sym typeface="Times New Roman"/>
              </a:rPr>
            </a:br>
            <a:r>
              <a:rPr b="0" i="0" lang="en-GB" sz="2000">
                <a:solidFill>
                  <a:srgbClr val="273239"/>
                </a:solidFill>
                <a:latin typeface="Times New Roman"/>
                <a:ea typeface="Times New Roman"/>
                <a:cs typeface="Times New Roman"/>
                <a:sym typeface="Times New Roman"/>
              </a:rPr>
              <a:t>Jitter is another performance issue related to delay. In technical terms, jitter is a “packet delay variance”. It can simply mean that jitter is considered as a problem when different packets of data face different delays in a network </a:t>
            </a:r>
            <a:endParaRPr sz="20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GB"/>
              <a:t>IPv4</a:t>
            </a:r>
            <a:r>
              <a:rPr lang="en-GB"/>
              <a:t> is responsible for packetizing, forwarding, and delivery of a packet. </a:t>
            </a:r>
            <a:endParaRPr/>
          </a:p>
          <a:p>
            <a:pPr indent="-228600" lvl="0" marL="228600" rtl="0" algn="l">
              <a:lnSpc>
                <a:spcPct val="90000"/>
              </a:lnSpc>
              <a:spcBef>
                <a:spcPts val="1000"/>
              </a:spcBef>
              <a:spcAft>
                <a:spcPts val="0"/>
              </a:spcAft>
              <a:buClr>
                <a:schemeClr val="dk1"/>
              </a:buClr>
              <a:buSzPts val="2800"/>
              <a:buChar char="•"/>
            </a:pPr>
            <a:r>
              <a:rPr b="1" lang="en-GB"/>
              <a:t>ICMPv4</a:t>
            </a:r>
            <a:r>
              <a:rPr lang="en-GB"/>
              <a:t> helps IPv4 to handle some errors that may occur in delivery. </a:t>
            </a:r>
            <a:endParaRPr/>
          </a:p>
          <a:p>
            <a:pPr indent="-228600" lvl="0" marL="228600" rtl="0" algn="l">
              <a:lnSpc>
                <a:spcPct val="90000"/>
              </a:lnSpc>
              <a:spcBef>
                <a:spcPts val="1000"/>
              </a:spcBef>
              <a:spcAft>
                <a:spcPts val="0"/>
              </a:spcAft>
              <a:buClr>
                <a:schemeClr val="dk1"/>
              </a:buClr>
              <a:buSzPts val="2800"/>
              <a:buChar char="•"/>
            </a:pPr>
            <a:r>
              <a:rPr b="1" lang="en-GB"/>
              <a:t>IGMP</a:t>
            </a:r>
            <a:r>
              <a:rPr lang="en-GB"/>
              <a:t> is used to help IPv4 in multicasting. </a:t>
            </a:r>
            <a:endParaRPr/>
          </a:p>
          <a:p>
            <a:pPr indent="-228600" lvl="0" marL="228600" rtl="0" algn="l">
              <a:lnSpc>
                <a:spcPct val="90000"/>
              </a:lnSpc>
              <a:spcBef>
                <a:spcPts val="1000"/>
              </a:spcBef>
              <a:spcAft>
                <a:spcPts val="0"/>
              </a:spcAft>
              <a:buClr>
                <a:schemeClr val="dk1"/>
              </a:buClr>
              <a:buSzPts val="2800"/>
              <a:buChar char="•"/>
            </a:pPr>
            <a:r>
              <a:rPr b="1" lang="en-GB"/>
              <a:t>ARP</a:t>
            </a:r>
            <a:r>
              <a:rPr lang="en-GB"/>
              <a:t> is used in network layer address to link layer mapping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IPv4</a:t>
            </a:r>
            <a:endParaRPr/>
          </a:p>
        </p:txBody>
      </p:sp>
      <p:sp>
        <p:nvSpPr>
          <p:cNvPr id="217" name="Google Shape;21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The Internet protocol offers a </a:t>
            </a:r>
            <a:r>
              <a:rPr b="1" i="1" lang="en-GB"/>
              <a:t>best-effort service of delivering</a:t>
            </a:r>
            <a:r>
              <a:rPr lang="en-GB"/>
              <a:t> datagrams between hosts.</a:t>
            </a:r>
            <a:endParaRPr/>
          </a:p>
          <a:p>
            <a:pPr indent="-228600" lvl="0" marL="228600" rtl="0" algn="l">
              <a:lnSpc>
                <a:spcPct val="90000"/>
              </a:lnSpc>
              <a:spcBef>
                <a:spcPts val="1000"/>
              </a:spcBef>
              <a:spcAft>
                <a:spcPts val="0"/>
              </a:spcAft>
              <a:buClr>
                <a:schemeClr val="dk1"/>
              </a:buClr>
              <a:buSzPts val="2800"/>
              <a:buChar char="•"/>
            </a:pPr>
            <a:r>
              <a:rPr lang="en-GB"/>
              <a:t> IPv4 is a </a:t>
            </a:r>
            <a:r>
              <a:rPr b="1" i="1" lang="en-GB"/>
              <a:t>connectionless</a:t>
            </a:r>
            <a:r>
              <a:rPr lang="en-GB"/>
              <a:t> internet protocol for packet switched network</a:t>
            </a:r>
            <a:endParaRPr/>
          </a:p>
          <a:p>
            <a:pPr indent="-228600" lvl="0" marL="228600" rtl="0" algn="l">
              <a:lnSpc>
                <a:spcPct val="90000"/>
              </a:lnSpc>
              <a:spcBef>
                <a:spcPts val="1000"/>
              </a:spcBef>
              <a:spcAft>
                <a:spcPts val="0"/>
              </a:spcAft>
              <a:buClr>
                <a:schemeClr val="dk1"/>
              </a:buClr>
              <a:buSzPts val="2800"/>
              <a:buChar char="•"/>
            </a:pPr>
            <a:r>
              <a:rPr lang="en-GB"/>
              <a:t>IPv4 datagrams may be lost, arbitrarily delayed, corrupted, or duplicated. </a:t>
            </a:r>
            <a:endParaRPr/>
          </a:p>
          <a:p>
            <a:pPr indent="-228600" lvl="0" marL="228600" rtl="0" algn="l">
              <a:lnSpc>
                <a:spcPct val="90000"/>
              </a:lnSpc>
              <a:spcBef>
                <a:spcPts val="1000"/>
              </a:spcBef>
              <a:spcAft>
                <a:spcPts val="0"/>
              </a:spcAft>
              <a:buClr>
                <a:schemeClr val="dk1"/>
              </a:buClr>
              <a:buSzPts val="2800"/>
              <a:buChar char="•"/>
            </a:pPr>
            <a:r>
              <a:rPr lang="en-GB"/>
              <a:t>Needs to be paired with TCP for reliability.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t>IPv4 Datagram Format</a:t>
            </a:r>
            <a:endParaRPr/>
          </a:p>
          <a:p>
            <a:pPr indent="-228600" lvl="0" marL="228600" rtl="0" algn="l">
              <a:lnSpc>
                <a:spcPct val="90000"/>
              </a:lnSpc>
              <a:spcBef>
                <a:spcPts val="1000"/>
              </a:spcBef>
              <a:spcAft>
                <a:spcPts val="0"/>
              </a:spcAft>
              <a:buClr>
                <a:schemeClr val="dk1"/>
              </a:buClr>
              <a:buSzPts val="2800"/>
              <a:buChar char="•"/>
            </a:pPr>
            <a:r>
              <a:rPr lang="en-GB"/>
              <a:t>Packets used by IP are called datagrams.</a:t>
            </a:r>
            <a:endParaRPr/>
          </a:p>
          <a:p>
            <a:pPr indent="-228600" lvl="0" marL="228600" rtl="0" algn="l">
              <a:lnSpc>
                <a:spcPct val="90000"/>
              </a:lnSpc>
              <a:spcBef>
                <a:spcPts val="1000"/>
              </a:spcBef>
              <a:spcAft>
                <a:spcPts val="0"/>
              </a:spcAft>
              <a:buClr>
                <a:schemeClr val="dk1"/>
              </a:buClr>
              <a:buSzPts val="2800"/>
              <a:buChar char="•"/>
            </a:pPr>
            <a:r>
              <a:rPr lang="en-GB"/>
              <a:t>A datagram is a variable-length packet consisting of two parts:</a:t>
            </a:r>
            <a:endParaRPr/>
          </a:p>
          <a:p>
            <a:pPr indent="-228600" lvl="0" marL="228600" rtl="0" algn="l">
              <a:lnSpc>
                <a:spcPct val="90000"/>
              </a:lnSpc>
              <a:spcBef>
                <a:spcPts val="1000"/>
              </a:spcBef>
              <a:spcAft>
                <a:spcPts val="0"/>
              </a:spcAft>
              <a:buClr>
                <a:schemeClr val="dk1"/>
              </a:buClr>
              <a:buSzPts val="2800"/>
              <a:buFont typeface="Calibri"/>
              <a:buChar char="-"/>
            </a:pPr>
            <a:r>
              <a:rPr lang="en-GB"/>
              <a:t>Header </a:t>
            </a:r>
            <a:endParaRPr/>
          </a:p>
          <a:p>
            <a:pPr indent="-228600" lvl="0" marL="228600" rtl="0" algn="l">
              <a:lnSpc>
                <a:spcPct val="90000"/>
              </a:lnSpc>
              <a:spcBef>
                <a:spcPts val="1000"/>
              </a:spcBef>
              <a:spcAft>
                <a:spcPts val="0"/>
              </a:spcAft>
              <a:buClr>
                <a:schemeClr val="dk1"/>
              </a:buClr>
              <a:buSzPts val="2800"/>
              <a:buFont typeface="Calibri"/>
              <a:buChar char="-"/>
            </a:pPr>
            <a:r>
              <a:rPr lang="en-GB"/>
              <a:t>payload (data) </a:t>
            </a:r>
            <a:endParaRPr/>
          </a:p>
          <a:p>
            <a:pPr indent="-228600" lvl="0" marL="228600" rtl="0" algn="l">
              <a:lnSpc>
                <a:spcPct val="90000"/>
              </a:lnSpc>
              <a:spcBef>
                <a:spcPts val="1000"/>
              </a:spcBef>
              <a:spcAft>
                <a:spcPts val="0"/>
              </a:spcAft>
              <a:buClr>
                <a:schemeClr val="dk1"/>
              </a:buClr>
              <a:buSzPts val="2800"/>
              <a:buChar char="•"/>
            </a:pPr>
            <a:r>
              <a:rPr lang="en-GB"/>
              <a:t>The header is 20 to 60 bytes in length and contains information essential to routing and delivery.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28" name="Google Shape;228;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29" name="Google Shape;229;p28"/>
          <p:cNvPicPr preferRelativeResize="0"/>
          <p:nvPr/>
        </p:nvPicPr>
        <p:blipFill rotWithShape="1">
          <a:blip r:embed="rId3">
            <a:alphaModFix/>
          </a:blip>
          <a:srcRect b="0" l="0" r="0" t="0"/>
          <a:stretch/>
        </p:blipFill>
        <p:spPr>
          <a:xfrm>
            <a:off x="1479176" y="58444"/>
            <a:ext cx="8310282" cy="62915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idx="1" type="body"/>
          </p:nvPr>
        </p:nvSpPr>
        <p:spPr>
          <a:xfrm>
            <a:off x="770964" y="467472"/>
            <a:ext cx="10515600" cy="578541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GB"/>
              <a:t>Version</a:t>
            </a:r>
            <a:endParaRPr/>
          </a:p>
          <a:p>
            <a:pPr indent="0" lvl="0" marL="0" rtl="0" algn="l">
              <a:lnSpc>
                <a:spcPct val="90000"/>
              </a:lnSpc>
              <a:spcBef>
                <a:spcPts val="1000"/>
              </a:spcBef>
              <a:spcAft>
                <a:spcPts val="0"/>
              </a:spcAft>
              <a:buClr>
                <a:schemeClr val="dk1"/>
              </a:buClr>
              <a:buSzPct val="100000"/>
              <a:buNone/>
            </a:pPr>
            <a:r>
              <a:rPr lang="en-GB"/>
              <a:t>Version of the IP protocol which determines how to interpret the header. Currently the only permitted values are 4 (0100) or 6 (0110). The header format shown here is valid for IPv4 only.</a:t>
            </a:r>
            <a:endParaRPr/>
          </a:p>
          <a:p>
            <a:pPr indent="-228600" lvl="0" marL="228600" rtl="0" algn="l">
              <a:lnSpc>
                <a:spcPct val="90000"/>
              </a:lnSpc>
              <a:spcBef>
                <a:spcPts val="1000"/>
              </a:spcBef>
              <a:spcAft>
                <a:spcPts val="0"/>
              </a:spcAft>
              <a:buClr>
                <a:schemeClr val="dk1"/>
              </a:buClr>
              <a:buSzPct val="100000"/>
              <a:buChar char="•"/>
            </a:pPr>
            <a:r>
              <a:rPr b="1" lang="en-GB"/>
              <a:t>HLEN</a:t>
            </a:r>
            <a:endParaRPr b="1"/>
          </a:p>
          <a:p>
            <a:pPr indent="0" lvl="0" marL="0" rtl="0" algn="l">
              <a:lnSpc>
                <a:spcPct val="90000"/>
              </a:lnSpc>
              <a:spcBef>
                <a:spcPts val="1000"/>
              </a:spcBef>
              <a:spcAft>
                <a:spcPts val="0"/>
              </a:spcAft>
              <a:buClr>
                <a:schemeClr val="dk1"/>
              </a:buClr>
              <a:buSzPct val="100000"/>
              <a:buNone/>
            </a:pPr>
            <a:r>
              <a:rPr lang="en-GB"/>
              <a:t>Length of header as a number of 32-bit words</a:t>
            </a:r>
            <a:endParaRPr/>
          </a:p>
          <a:p>
            <a:pPr indent="-228600" lvl="0" marL="228600" rtl="0" algn="l">
              <a:lnSpc>
                <a:spcPct val="90000"/>
              </a:lnSpc>
              <a:spcBef>
                <a:spcPts val="1000"/>
              </a:spcBef>
              <a:spcAft>
                <a:spcPts val="0"/>
              </a:spcAft>
              <a:buClr>
                <a:schemeClr val="dk1"/>
              </a:buClr>
              <a:buSzPct val="100000"/>
              <a:buChar char="•"/>
            </a:pPr>
            <a:r>
              <a:rPr b="1" lang="en-GB"/>
              <a:t>Type of service</a:t>
            </a:r>
            <a:endParaRPr/>
          </a:p>
          <a:p>
            <a:pPr indent="0" lvl="0" marL="0" rtl="0" algn="l">
              <a:lnSpc>
                <a:spcPct val="90000"/>
              </a:lnSpc>
              <a:spcBef>
                <a:spcPts val="1000"/>
              </a:spcBef>
              <a:spcAft>
                <a:spcPts val="0"/>
              </a:spcAft>
              <a:buClr>
                <a:schemeClr val="dk1"/>
              </a:buClr>
              <a:buSzPct val="100000"/>
              <a:buNone/>
            </a:pPr>
            <a:r>
              <a:rPr lang="en-GB"/>
              <a:t>This field is often ignored by current routers but is meant to allow traffic to be prioritised (among other things).</a:t>
            </a:r>
            <a:endParaRPr/>
          </a:p>
          <a:p>
            <a:pPr indent="-228600" lvl="0" marL="228600" rtl="0" algn="l">
              <a:lnSpc>
                <a:spcPct val="90000"/>
              </a:lnSpc>
              <a:spcBef>
                <a:spcPts val="1000"/>
              </a:spcBef>
              <a:spcAft>
                <a:spcPts val="0"/>
              </a:spcAft>
              <a:buClr>
                <a:schemeClr val="dk1"/>
              </a:buClr>
              <a:buSzPct val="100000"/>
              <a:buChar char="•"/>
            </a:pPr>
            <a:r>
              <a:rPr b="1" lang="en-GB"/>
              <a:t>Total Length</a:t>
            </a:r>
            <a:endParaRPr/>
          </a:p>
          <a:p>
            <a:pPr indent="0" lvl="0" marL="0" rtl="0" algn="l">
              <a:lnSpc>
                <a:spcPct val="90000"/>
              </a:lnSpc>
              <a:spcBef>
                <a:spcPts val="1000"/>
              </a:spcBef>
              <a:spcAft>
                <a:spcPts val="0"/>
              </a:spcAft>
              <a:buClr>
                <a:schemeClr val="dk1"/>
              </a:buClr>
              <a:buSzPct val="100000"/>
              <a:buNone/>
            </a:pPr>
            <a:r>
              <a:rPr lang="en-GB"/>
              <a:t>The length of the entire datagram including header and data: maximum permitted it 65,535 bytes or 64K</a:t>
            </a:r>
            <a:endParaRPr/>
          </a:p>
          <a:p>
            <a:pPr indent="-228600" lvl="0" marL="228600" rtl="0" algn="l">
              <a:lnSpc>
                <a:spcPct val="90000"/>
              </a:lnSpc>
              <a:spcBef>
                <a:spcPts val="1000"/>
              </a:spcBef>
              <a:spcAft>
                <a:spcPts val="0"/>
              </a:spcAft>
              <a:buClr>
                <a:schemeClr val="dk1"/>
              </a:buClr>
              <a:buSzPct val="100000"/>
              <a:buChar char="•"/>
            </a:pPr>
            <a:r>
              <a:rPr b="1" lang="en-GB"/>
              <a:t>Identification, Flags and Fragment Offset</a:t>
            </a:r>
            <a:endParaRPr/>
          </a:p>
          <a:p>
            <a:pPr indent="0" lvl="0" marL="0" rtl="0" algn="l">
              <a:lnSpc>
                <a:spcPct val="90000"/>
              </a:lnSpc>
              <a:spcBef>
                <a:spcPts val="1000"/>
              </a:spcBef>
              <a:spcAft>
                <a:spcPts val="0"/>
              </a:spcAft>
              <a:buClr>
                <a:schemeClr val="dk1"/>
              </a:buClr>
              <a:buSzPct val="100000"/>
              <a:buNone/>
            </a:pPr>
            <a:r>
              <a:rPr lang="en-GB"/>
              <a:t>These values allow datagrams to be fragmented for transmission and reassembled at the destination</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ph idx="1" type="body"/>
          </p:nvPr>
        </p:nvPicPr>
        <p:blipFill rotWithShape="1">
          <a:blip r:embed="rId3">
            <a:alphaModFix/>
          </a:blip>
          <a:srcRect b="0" l="0" r="0" t="0"/>
          <a:stretch/>
        </p:blipFill>
        <p:spPr>
          <a:xfrm>
            <a:off x="2882735" y="2264479"/>
            <a:ext cx="6426530" cy="34736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idx="1" type="body"/>
          </p:nvPr>
        </p:nvSpPr>
        <p:spPr>
          <a:xfrm>
            <a:off x="838200" y="-83671"/>
            <a:ext cx="10515600" cy="61184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GB"/>
              <a:t>Time to live</a:t>
            </a:r>
            <a:endParaRPr/>
          </a:p>
          <a:p>
            <a:pPr indent="0" lvl="0" marL="0" rtl="0" algn="l">
              <a:lnSpc>
                <a:spcPct val="90000"/>
              </a:lnSpc>
              <a:spcBef>
                <a:spcPts val="1000"/>
              </a:spcBef>
              <a:spcAft>
                <a:spcPts val="0"/>
              </a:spcAft>
              <a:buClr>
                <a:schemeClr val="dk1"/>
              </a:buClr>
              <a:buSzPts val="2800"/>
              <a:buNone/>
            </a:pPr>
            <a:r>
              <a:rPr lang="en-GB"/>
              <a:t>An integer which is decremented at each router "hop"; supposed to be interpreted as a number of seconds but more often treated as a "hop count". If the value reaches zero the datagram is discarded and an ICMP message is sent to the source host.</a:t>
            </a:r>
            <a:endParaRPr/>
          </a:p>
          <a:p>
            <a:pPr indent="-228600" lvl="0" marL="228600" rtl="0" algn="l">
              <a:lnSpc>
                <a:spcPct val="90000"/>
              </a:lnSpc>
              <a:spcBef>
                <a:spcPts val="1000"/>
              </a:spcBef>
              <a:spcAft>
                <a:spcPts val="0"/>
              </a:spcAft>
              <a:buClr>
                <a:schemeClr val="dk1"/>
              </a:buClr>
              <a:buSzPts val="2800"/>
              <a:buChar char="•"/>
            </a:pPr>
            <a:r>
              <a:rPr b="1" lang="en-GB"/>
              <a:t>Protocol</a:t>
            </a:r>
            <a:endParaRPr/>
          </a:p>
          <a:p>
            <a:pPr indent="0" lvl="0" marL="0" rtl="0" algn="l">
              <a:lnSpc>
                <a:spcPct val="90000"/>
              </a:lnSpc>
              <a:spcBef>
                <a:spcPts val="1000"/>
              </a:spcBef>
              <a:spcAft>
                <a:spcPts val="0"/>
              </a:spcAft>
              <a:buClr>
                <a:schemeClr val="dk1"/>
              </a:buClr>
              <a:buSzPts val="2800"/>
              <a:buNone/>
            </a:pPr>
            <a:r>
              <a:rPr lang="en-GB"/>
              <a:t>Identifies the transport-layer protocol which will interpret the Data section. This will typically be TCP or UDP but other values are possible. Protocols are identified by a unique number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idx="1" type="body"/>
          </p:nvPr>
        </p:nvSpPr>
        <p:spPr>
          <a:xfrm>
            <a:off x="838200" y="102790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Multiplexing and demultiplexing using the value of the protocol field</a:t>
            </a:r>
            <a:endParaRPr/>
          </a:p>
          <a:p>
            <a:pPr indent="-228600" lvl="0" marL="228600" rtl="0" algn="l">
              <a:lnSpc>
                <a:spcPct val="90000"/>
              </a:lnSpc>
              <a:spcBef>
                <a:spcPts val="1000"/>
              </a:spcBef>
              <a:spcAft>
                <a:spcPts val="0"/>
              </a:spcAft>
              <a:buClr>
                <a:schemeClr val="dk1"/>
              </a:buClr>
              <a:buSzPts val="2800"/>
              <a:buChar char="•"/>
            </a:pPr>
            <a:r>
              <a:rPr lang="en-GB"/>
              <a:t>Protocol plays the same role as the ports play in transport layer</a:t>
            </a:r>
            <a:endParaRPr/>
          </a:p>
        </p:txBody>
      </p:sp>
      <p:pic>
        <p:nvPicPr>
          <p:cNvPr id="245" name="Google Shape;245;p31"/>
          <p:cNvPicPr preferRelativeResize="0"/>
          <p:nvPr/>
        </p:nvPicPr>
        <p:blipFill rotWithShape="1">
          <a:blip r:embed="rId3">
            <a:alphaModFix/>
          </a:blip>
          <a:srcRect b="0" l="0" r="0" t="0"/>
          <a:stretch/>
        </p:blipFill>
        <p:spPr>
          <a:xfrm>
            <a:off x="2371951" y="2282825"/>
            <a:ext cx="6257925" cy="439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GB"/>
              <a:t>Header checksum</a:t>
            </a:r>
            <a:endParaRPr/>
          </a:p>
          <a:p>
            <a:pPr indent="0" lvl="0" marL="0" rtl="0" algn="l">
              <a:lnSpc>
                <a:spcPct val="90000"/>
              </a:lnSpc>
              <a:spcBef>
                <a:spcPts val="1000"/>
              </a:spcBef>
              <a:spcAft>
                <a:spcPts val="0"/>
              </a:spcAft>
              <a:buClr>
                <a:schemeClr val="dk1"/>
              </a:buClr>
              <a:buSzPts val="2800"/>
              <a:buNone/>
            </a:pPr>
            <a:r>
              <a:rPr lang="en-GB"/>
              <a:t>This is used to verify the header, and is recomputed at each router hop. This field is left out of IPv6 which relies on the transport layer for verification.</a:t>
            </a:r>
            <a:endParaRPr/>
          </a:p>
          <a:p>
            <a:pPr indent="-228600" lvl="0" marL="228600" rtl="0" algn="l">
              <a:lnSpc>
                <a:spcPct val="90000"/>
              </a:lnSpc>
              <a:spcBef>
                <a:spcPts val="1000"/>
              </a:spcBef>
              <a:spcAft>
                <a:spcPts val="0"/>
              </a:spcAft>
              <a:buClr>
                <a:schemeClr val="dk1"/>
              </a:buClr>
              <a:buSzPts val="2800"/>
              <a:buChar char="•"/>
            </a:pPr>
            <a:r>
              <a:rPr b="1" lang="en-GB"/>
              <a:t>Addresses and Options</a:t>
            </a:r>
            <a:endParaRPr/>
          </a:p>
          <a:p>
            <a:pPr indent="0" lvl="0" marL="0" rtl="0" algn="l">
              <a:lnSpc>
                <a:spcPct val="90000"/>
              </a:lnSpc>
              <a:spcBef>
                <a:spcPts val="1000"/>
              </a:spcBef>
              <a:spcAft>
                <a:spcPts val="0"/>
              </a:spcAft>
              <a:buClr>
                <a:schemeClr val="dk1"/>
              </a:buClr>
              <a:buSzPts val="2800"/>
              <a:buNone/>
            </a:pPr>
            <a:r>
              <a:rPr lang="en-GB"/>
              <a:t>These are 32-bit IP addresses which identify the network and host address. Note that IP does not have to specify addresses of any intermediate nodes; this can be left to the router. Routing requirements can also be specified in the Options field, along with options to do with security and debugging.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idx="1" type="body"/>
          </p:nvPr>
        </p:nvSpPr>
        <p:spPr>
          <a:xfrm>
            <a:off x="707570" y="0"/>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t>Fragmentation</a:t>
            </a:r>
            <a:endParaRPr/>
          </a:p>
          <a:p>
            <a:pPr indent="-228600" lvl="0" marL="228600" rtl="0" algn="l">
              <a:lnSpc>
                <a:spcPct val="90000"/>
              </a:lnSpc>
              <a:spcBef>
                <a:spcPts val="1000"/>
              </a:spcBef>
              <a:spcAft>
                <a:spcPts val="0"/>
              </a:spcAft>
              <a:buClr>
                <a:schemeClr val="dk1"/>
              </a:buClr>
              <a:buSzPts val="2800"/>
              <a:buChar char="•"/>
            </a:pPr>
            <a:r>
              <a:rPr lang="en-GB"/>
              <a:t>The format and size of the sent frame depend on the protocol used by the physical network through which the frame is going to travel. </a:t>
            </a:r>
            <a:endParaRPr/>
          </a:p>
          <a:p>
            <a:pPr indent="-228600" lvl="0" marL="228600" rtl="0" algn="l">
              <a:lnSpc>
                <a:spcPct val="90000"/>
              </a:lnSpc>
              <a:spcBef>
                <a:spcPts val="1000"/>
              </a:spcBef>
              <a:spcAft>
                <a:spcPts val="0"/>
              </a:spcAft>
              <a:buClr>
                <a:schemeClr val="dk1"/>
              </a:buClr>
              <a:buSzPts val="2800"/>
              <a:buChar char="•"/>
            </a:pPr>
            <a:r>
              <a:rPr lang="en-GB"/>
              <a:t>For example, if a router connects a LAN to a WAN, it receives a frame in the LAN format and sends a frame in the WAN format.</a:t>
            </a:r>
            <a:endParaRPr/>
          </a:p>
          <a:p>
            <a:pPr indent="-228600" lvl="0" marL="228600" rtl="0" algn="l">
              <a:lnSpc>
                <a:spcPct val="90000"/>
              </a:lnSpc>
              <a:spcBef>
                <a:spcPts val="1000"/>
              </a:spcBef>
              <a:spcAft>
                <a:spcPts val="0"/>
              </a:spcAft>
              <a:buClr>
                <a:schemeClr val="dk1"/>
              </a:buClr>
              <a:buSzPts val="2800"/>
              <a:buChar char="•"/>
            </a:pPr>
            <a:r>
              <a:rPr b="1" lang="en-GB"/>
              <a:t>Maximum transfer unit (MTU)</a:t>
            </a:r>
            <a:endParaRPr/>
          </a:p>
          <a:p>
            <a:pPr indent="-228600" lvl="1" marL="685800" rtl="0" algn="l">
              <a:lnSpc>
                <a:spcPct val="90000"/>
              </a:lnSpc>
              <a:spcBef>
                <a:spcPts val="500"/>
              </a:spcBef>
              <a:spcAft>
                <a:spcPts val="0"/>
              </a:spcAft>
              <a:buClr>
                <a:schemeClr val="dk1"/>
              </a:buClr>
              <a:buSzPts val="2400"/>
              <a:buChar char="•"/>
            </a:pPr>
            <a:r>
              <a:rPr lang="en-GB"/>
              <a:t>Max size of the payload that can be encapsulated</a:t>
            </a:r>
            <a:endParaRPr/>
          </a:p>
          <a:p>
            <a:pPr indent="-228600" lvl="1" marL="685800" rtl="0" algn="l">
              <a:lnSpc>
                <a:spcPct val="90000"/>
              </a:lnSpc>
              <a:spcBef>
                <a:spcPts val="500"/>
              </a:spcBef>
              <a:spcAft>
                <a:spcPts val="0"/>
              </a:spcAft>
              <a:buClr>
                <a:schemeClr val="dk1"/>
              </a:buClr>
              <a:buSzPts val="2400"/>
              <a:buChar char="•"/>
            </a:pPr>
            <a:r>
              <a:rPr lang="en-GB"/>
              <a:t>Size of datagram &lt; max size, else fragmented</a:t>
            </a:r>
            <a:endParaRPr/>
          </a:p>
          <a:p>
            <a:pPr indent="0" lvl="1" marL="457200" rtl="0" algn="l">
              <a:lnSpc>
                <a:spcPct val="90000"/>
              </a:lnSpc>
              <a:spcBef>
                <a:spcPts val="500"/>
              </a:spcBef>
              <a:spcAft>
                <a:spcPts val="0"/>
              </a:spcAft>
              <a:buClr>
                <a:schemeClr val="dk1"/>
              </a:buClr>
              <a:buSzPts val="2400"/>
              <a:buNone/>
            </a:pPr>
            <a:r>
              <a:t/>
            </a:r>
            <a:endParaRPr/>
          </a:p>
        </p:txBody>
      </p:sp>
      <p:pic>
        <p:nvPicPr>
          <p:cNvPr id="256" name="Google Shape;256;p33"/>
          <p:cNvPicPr preferRelativeResize="0"/>
          <p:nvPr/>
        </p:nvPicPr>
        <p:blipFill rotWithShape="1">
          <a:blip r:embed="rId3">
            <a:alphaModFix/>
          </a:blip>
          <a:srcRect b="0" l="0" r="0" t="0"/>
          <a:stretch/>
        </p:blipFill>
        <p:spPr>
          <a:xfrm>
            <a:off x="1728106" y="3713390"/>
            <a:ext cx="7319647" cy="31588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 datagram can be fragmented </a:t>
            </a:r>
            <a:r>
              <a:rPr b="1" i="1" lang="en-GB"/>
              <a:t>by the source host or any router </a:t>
            </a:r>
            <a:r>
              <a:rPr lang="en-GB"/>
              <a:t>in the path. </a:t>
            </a:r>
            <a:endParaRPr/>
          </a:p>
          <a:p>
            <a:pPr indent="-228600" lvl="0" marL="228600" rtl="0" algn="l">
              <a:lnSpc>
                <a:spcPct val="90000"/>
              </a:lnSpc>
              <a:spcBef>
                <a:spcPts val="1000"/>
              </a:spcBef>
              <a:spcAft>
                <a:spcPts val="0"/>
              </a:spcAft>
              <a:buClr>
                <a:schemeClr val="dk1"/>
              </a:buClr>
              <a:buSzPts val="2800"/>
              <a:buChar char="•"/>
            </a:pPr>
            <a:r>
              <a:rPr lang="en-GB"/>
              <a:t>When a datagram is fragmented, each fragment has its </a:t>
            </a:r>
            <a:r>
              <a:rPr b="1" i="1" lang="en-GB"/>
              <a:t>own header </a:t>
            </a:r>
            <a:r>
              <a:rPr lang="en-GB"/>
              <a:t>with most of the fields repeated, but some have been changed. </a:t>
            </a:r>
            <a:endParaRPr/>
          </a:p>
          <a:p>
            <a:pPr indent="-228600" lvl="0" marL="228600" rtl="0" algn="l">
              <a:lnSpc>
                <a:spcPct val="90000"/>
              </a:lnSpc>
              <a:spcBef>
                <a:spcPts val="1000"/>
              </a:spcBef>
              <a:spcAft>
                <a:spcPts val="0"/>
              </a:spcAft>
              <a:buClr>
                <a:schemeClr val="dk1"/>
              </a:buClr>
              <a:buSzPts val="2800"/>
              <a:buChar char="•"/>
            </a:pPr>
            <a:r>
              <a:rPr lang="en-GB"/>
              <a:t>The </a:t>
            </a:r>
            <a:r>
              <a:rPr b="1" i="1" lang="en-GB"/>
              <a:t>reassembly of the datagram</a:t>
            </a:r>
            <a:r>
              <a:rPr lang="en-GB"/>
              <a:t>, however, is done only by the destination host, because each fragment becomes an independent datagram.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3">
            <a:alphaModFix/>
          </a:blip>
          <a:srcRect b="0" l="0" r="0" t="0"/>
          <a:stretch/>
        </p:blipFill>
        <p:spPr>
          <a:xfrm>
            <a:off x="2394857" y="0"/>
            <a:ext cx="9797143" cy="6858000"/>
          </a:xfrm>
          <a:prstGeom prst="rect">
            <a:avLst/>
          </a:prstGeom>
          <a:noFill/>
          <a:ln>
            <a:noFill/>
          </a:ln>
        </p:spPr>
      </p:pic>
      <p:sp>
        <p:nvSpPr>
          <p:cNvPr id="267" name="Google Shape;267;p35"/>
          <p:cNvSpPr txBox="1"/>
          <p:nvPr>
            <p:ph idx="1" type="body"/>
          </p:nvPr>
        </p:nvSpPr>
        <p:spPr>
          <a:xfrm>
            <a:off x="0" y="1883683"/>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Example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Logical Addressing</a:t>
            </a:r>
            <a:endParaRPr/>
          </a:p>
        </p:txBody>
      </p:sp>
      <p:sp>
        <p:nvSpPr>
          <p:cNvPr id="273" name="Google Shape;273;p36"/>
          <p:cNvSpPr txBox="1"/>
          <p:nvPr>
            <p:ph idx="1" type="body"/>
          </p:nvPr>
        </p:nvSpPr>
        <p:spPr>
          <a:xfrm>
            <a:off x="838200" y="1390197"/>
            <a:ext cx="10515600" cy="485094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we need a global addressing scheme; we called this </a:t>
            </a:r>
            <a:r>
              <a:rPr b="1" i="1" lang="en-GB"/>
              <a:t>logical addressing</a:t>
            </a:r>
            <a:endParaRPr/>
          </a:p>
          <a:p>
            <a:pPr indent="-228600" lvl="0" marL="228600" rtl="0" algn="l">
              <a:lnSpc>
                <a:spcPct val="90000"/>
              </a:lnSpc>
              <a:spcBef>
                <a:spcPts val="1000"/>
              </a:spcBef>
              <a:spcAft>
                <a:spcPts val="0"/>
              </a:spcAft>
              <a:buClr>
                <a:schemeClr val="dk1"/>
              </a:buClr>
              <a:buSzPts val="2800"/>
              <a:buChar char="•"/>
            </a:pPr>
            <a:r>
              <a:rPr lang="en-GB"/>
              <a:t>term </a:t>
            </a:r>
            <a:r>
              <a:rPr b="1" i="1" lang="en-GB"/>
              <a:t>IP address </a:t>
            </a:r>
            <a:r>
              <a:rPr lang="en-GB"/>
              <a:t>to mean a logical address in the network layer</a:t>
            </a:r>
            <a:endParaRPr/>
          </a:p>
          <a:p>
            <a:pPr indent="-228600" lvl="0" marL="228600" rtl="0" algn="l">
              <a:lnSpc>
                <a:spcPct val="90000"/>
              </a:lnSpc>
              <a:spcBef>
                <a:spcPts val="1000"/>
              </a:spcBef>
              <a:spcAft>
                <a:spcPts val="0"/>
              </a:spcAft>
              <a:buClr>
                <a:schemeClr val="dk1"/>
              </a:buClr>
              <a:buSzPts val="2800"/>
              <a:buChar char="•"/>
            </a:pPr>
            <a:r>
              <a:rPr lang="en-GB"/>
              <a:t>Version popularly in use IPv4 (IP version 4) </a:t>
            </a:r>
            <a:endParaRPr/>
          </a:p>
          <a:p>
            <a:pPr indent="-228600" lvl="0" marL="228600" rtl="0" algn="l">
              <a:lnSpc>
                <a:spcPct val="90000"/>
              </a:lnSpc>
              <a:spcBef>
                <a:spcPts val="1000"/>
              </a:spcBef>
              <a:spcAft>
                <a:spcPts val="0"/>
              </a:spcAft>
              <a:buClr>
                <a:schemeClr val="dk1"/>
              </a:buClr>
              <a:buSzPts val="2800"/>
              <a:buChar char="•"/>
            </a:pPr>
            <a:r>
              <a:rPr lang="en-GB"/>
              <a:t>IPv4 Internet addresses are </a:t>
            </a:r>
            <a:r>
              <a:rPr b="1" i="1" lang="en-GB"/>
              <a:t>32 bits </a:t>
            </a:r>
            <a:r>
              <a:rPr lang="en-GB"/>
              <a:t>in length</a:t>
            </a:r>
            <a:endParaRPr/>
          </a:p>
          <a:p>
            <a:pPr indent="-228600" lvl="0" marL="228600" rtl="0" algn="l">
              <a:lnSpc>
                <a:spcPct val="90000"/>
              </a:lnSpc>
              <a:spcBef>
                <a:spcPts val="1000"/>
              </a:spcBef>
              <a:spcAft>
                <a:spcPts val="0"/>
              </a:spcAft>
              <a:buClr>
                <a:schemeClr val="dk1"/>
              </a:buClr>
              <a:buSzPts val="2800"/>
              <a:buChar char="•"/>
            </a:pPr>
            <a:r>
              <a:rPr lang="en-GB"/>
              <a:t> this gives us a maximum of </a:t>
            </a:r>
            <a:r>
              <a:rPr b="1" lang="en-GB"/>
              <a:t>2</a:t>
            </a:r>
            <a:r>
              <a:rPr b="1" baseline="30000" lang="en-GB"/>
              <a:t>32</a:t>
            </a:r>
            <a:r>
              <a:rPr lang="en-GB"/>
              <a:t> addresses. </a:t>
            </a:r>
            <a:endParaRPr/>
          </a:p>
          <a:p>
            <a:pPr indent="-228600" lvl="0" marL="228600" rtl="0" algn="l">
              <a:lnSpc>
                <a:spcPct val="90000"/>
              </a:lnSpc>
              <a:spcBef>
                <a:spcPts val="1000"/>
              </a:spcBef>
              <a:spcAft>
                <a:spcPts val="0"/>
              </a:spcAft>
              <a:buClr>
                <a:schemeClr val="dk1"/>
              </a:buClr>
              <a:buSzPts val="2800"/>
              <a:buChar char="•"/>
            </a:pPr>
            <a:r>
              <a:rPr lang="en-GB"/>
              <a:t>The need for more addresses, in addition to other concerns about the IP layer, motivated a new design of the IP layer called the new generation of IP or IPv6 (lP version 6). </a:t>
            </a:r>
            <a:endParaRPr/>
          </a:p>
          <a:p>
            <a:pPr indent="-228600" lvl="0" marL="228600" rtl="0" algn="l">
              <a:lnSpc>
                <a:spcPct val="90000"/>
              </a:lnSpc>
              <a:spcBef>
                <a:spcPts val="1000"/>
              </a:spcBef>
              <a:spcAft>
                <a:spcPts val="0"/>
              </a:spcAft>
              <a:buClr>
                <a:schemeClr val="dk1"/>
              </a:buClr>
              <a:buSzPts val="2800"/>
              <a:buChar char="•"/>
            </a:pPr>
            <a:r>
              <a:rPr lang="en-GB"/>
              <a:t>IPv6 uses </a:t>
            </a:r>
            <a:r>
              <a:rPr b="1" i="1" lang="en-GB"/>
              <a:t>128</a:t>
            </a:r>
            <a:r>
              <a:rPr lang="en-GB"/>
              <a:t>-bit addresses that give much greater flexibility in address allocation.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IPv4 Addresses</a:t>
            </a:r>
            <a:endParaRPr/>
          </a:p>
        </p:txBody>
      </p:sp>
      <p:sp>
        <p:nvSpPr>
          <p:cNvPr id="279" name="Google Shape;279;p37"/>
          <p:cNvSpPr txBox="1"/>
          <p:nvPr>
            <p:ph idx="1" type="body"/>
          </p:nvPr>
        </p:nvSpPr>
        <p:spPr>
          <a:xfrm>
            <a:off x="730623" y="1354978"/>
            <a:ext cx="10961914"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GB"/>
              <a:t>IPv4 addresses are universal.</a:t>
            </a:r>
            <a:endParaRPr/>
          </a:p>
          <a:p>
            <a:pPr indent="-228600" lvl="0" marL="228600" rtl="0" algn="l">
              <a:lnSpc>
                <a:spcPct val="90000"/>
              </a:lnSpc>
              <a:spcBef>
                <a:spcPts val="1000"/>
              </a:spcBef>
              <a:spcAft>
                <a:spcPts val="0"/>
              </a:spcAft>
              <a:buClr>
                <a:schemeClr val="dk1"/>
              </a:buClr>
              <a:buSzPts val="2800"/>
              <a:buChar char="•"/>
            </a:pPr>
            <a:r>
              <a:rPr lang="en-GB"/>
              <a:t>An IPv4 address is </a:t>
            </a:r>
            <a:r>
              <a:rPr b="1" i="1" lang="en-GB"/>
              <a:t>32 bits </a:t>
            </a:r>
            <a:r>
              <a:rPr lang="en-GB"/>
              <a:t>long.</a:t>
            </a:r>
            <a:endParaRPr/>
          </a:p>
          <a:p>
            <a:pPr indent="-228600" lvl="0" marL="228600" rtl="0" algn="l">
              <a:lnSpc>
                <a:spcPct val="90000"/>
              </a:lnSpc>
              <a:spcBef>
                <a:spcPts val="1000"/>
              </a:spcBef>
              <a:spcAft>
                <a:spcPts val="0"/>
              </a:spcAft>
              <a:buClr>
                <a:schemeClr val="dk1"/>
              </a:buClr>
              <a:buSzPts val="2800"/>
              <a:buChar char="•"/>
            </a:pPr>
            <a:r>
              <a:rPr lang="en-GB"/>
              <a:t>IPv4 addresses are </a:t>
            </a:r>
            <a:r>
              <a:rPr b="1" i="1" lang="en-GB"/>
              <a:t>unique / dynamic </a:t>
            </a:r>
            <a:r>
              <a:rPr lang="en-GB"/>
              <a:t>also possible</a:t>
            </a:r>
            <a:endParaRPr/>
          </a:p>
          <a:p>
            <a:pPr indent="-228600" lvl="0" marL="228600" rtl="0" algn="l">
              <a:lnSpc>
                <a:spcPct val="90000"/>
              </a:lnSpc>
              <a:spcBef>
                <a:spcPts val="1000"/>
              </a:spcBef>
              <a:spcAft>
                <a:spcPts val="0"/>
              </a:spcAft>
              <a:buClr>
                <a:schemeClr val="dk1"/>
              </a:buClr>
              <a:buSzPts val="2800"/>
              <a:buChar char="•"/>
            </a:pPr>
            <a:r>
              <a:rPr b="1" i="1" lang="en-GB"/>
              <a:t>IP is the address of the connection </a:t>
            </a:r>
            <a:r>
              <a:rPr lang="en-GB"/>
              <a:t>and not the host or router</a:t>
            </a:r>
            <a:endParaRPr/>
          </a:p>
          <a:p>
            <a:pPr indent="-228600" lvl="0" marL="228600" rtl="0" algn="l">
              <a:lnSpc>
                <a:spcPct val="90000"/>
              </a:lnSpc>
              <a:spcBef>
                <a:spcPts val="1000"/>
              </a:spcBef>
              <a:spcAft>
                <a:spcPts val="0"/>
              </a:spcAft>
              <a:buClr>
                <a:schemeClr val="dk1"/>
              </a:buClr>
              <a:buSzPts val="2800"/>
              <a:buChar char="•"/>
            </a:pPr>
            <a:r>
              <a:rPr lang="en-GB"/>
              <a:t>Every host would have an Unique address for every connection</a:t>
            </a:r>
            <a:endParaRPr/>
          </a:p>
          <a:p>
            <a:pPr indent="-228600" lvl="0" marL="228600" rtl="0" algn="l">
              <a:lnSpc>
                <a:spcPct val="90000"/>
              </a:lnSpc>
              <a:spcBef>
                <a:spcPts val="1000"/>
              </a:spcBef>
              <a:spcAft>
                <a:spcPts val="0"/>
              </a:spcAft>
              <a:buClr>
                <a:schemeClr val="dk1"/>
              </a:buClr>
              <a:buSzPts val="2800"/>
              <a:buChar char="•"/>
            </a:pPr>
            <a:r>
              <a:rPr b="1" lang="en-GB"/>
              <a:t>Address Space</a:t>
            </a:r>
            <a:endParaRPr/>
          </a:p>
          <a:p>
            <a:pPr indent="-228600" lvl="1" marL="685800" rtl="0" algn="l">
              <a:lnSpc>
                <a:spcPct val="90000"/>
              </a:lnSpc>
              <a:spcBef>
                <a:spcPts val="500"/>
              </a:spcBef>
              <a:spcAft>
                <a:spcPts val="0"/>
              </a:spcAft>
              <a:buClr>
                <a:schemeClr val="dk1"/>
              </a:buClr>
              <a:buSzPts val="2800"/>
              <a:buChar char="•"/>
            </a:pPr>
            <a:r>
              <a:rPr b="1" i="1" lang="en-GB" sz="2800"/>
              <a:t>total number of addresses </a:t>
            </a:r>
            <a:r>
              <a:rPr lang="en-GB" sz="2800"/>
              <a:t>used by the protocol</a:t>
            </a:r>
            <a:endParaRPr/>
          </a:p>
          <a:p>
            <a:pPr indent="-228600" lvl="1" marL="685800" rtl="0" algn="l">
              <a:lnSpc>
                <a:spcPct val="90000"/>
              </a:lnSpc>
              <a:spcBef>
                <a:spcPts val="500"/>
              </a:spcBef>
              <a:spcAft>
                <a:spcPts val="0"/>
              </a:spcAft>
              <a:buClr>
                <a:schemeClr val="dk1"/>
              </a:buClr>
              <a:buSzPts val="2800"/>
              <a:buChar char="•"/>
            </a:pPr>
            <a:r>
              <a:rPr lang="en-GB" sz="2800"/>
              <a:t>If a protocol uses </a:t>
            </a:r>
            <a:r>
              <a:rPr b="1" i="1" lang="en-GB" sz="2800"/>
              <a:t>N</a:t>
            </a:r>
            <a:r>
              <a:rPr lang="en-GB" sz="2800"/>
              <a:t> bits to define an address, the address space is </a:t>
            </a:r>
            <a:r>
              <a:rPr b="1" i="1" lang="en-GB" sz="2800"/>
              <a:t>2</a:t>
            </a:r>
            <a:r>
              <a:rPr b="1" baseline="30000" i="1" lang="en-GB" sz="2800"/>
              <a:t>N </a:t>
            </a:r>
            <a:endParaRPr b="1" i="1" sz="2800"/>
          </a:p>
          <a:p>
            <a:pPr indent="-228600" lvl="1" marL="685800" rtl="0" algn="l">
              <a:lnSpc>
                <a:spcPct val="90000"/>
              </a:lnSpc>
              <a:spcBef>
                <a:spcPts val="500"/>
              </a:spcBef>
              <a:spcAft>
                <a:spcPts val="0"/>
              </a:spcAft>
              <a:buClr>
                <a:schemeClr val="dk1"/>
              </a:buClr>
              <a:buSzPts val="2800"/>
              <a:buChar char="•"/>
            </a:pPr>
            <a:r>
              <a:rPr lang="en-GB" sz="2800"/>
              <a:t>IPv4 uses 32-bit addresses, which means that the address space is 2</a:t>
            </a:r>
            <a:r>
              <a:rPr baseline="30000" lang="en-GB" sz="2800"/>
              <a:t>32</a:t>
            </a:r>
            <a:r>
              <a:rPr lang="en-GB" sz="2800"/>
              <a:t> or 4,294,967,296 (minus few)</a:t>
            </a:r>
            <a:endParaRPr b="1" baseline="30000" i="1" sz="28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idx="1" type="body"/>
          </p:nvPr>
        </p:nvSpPr>
        <p:spPr>
          <a:xfrm>
            <a:off x="780142" y="882197"/>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GB"/>
              <a:t>Notations </a:t>
            </a:r>
            <a:endParaRPr b="1"/>
          </a:p>
          <a:p>
            <a:pPr indent="-228600" lvl="1" marL="685800" rtl="0" algn="l">
              <a:lnSpc>
                <a:spcPct val="90000"/>
              </a:lnSpc>
              <a:spcBef>
                <a:spcPts val="500"/>
              </a:spcBef>
              <a:spcAft>
                <a:spcPts val="0"/>
              </a:spcAft>
              <a:buClr>
                <a:schemeClr val="dk1"/>
              </a:buClr>
              <a:buSzPts val="2800"/>
              <a:buChar char="•"/>
            </a:pPr>
            <a:r>
              <a:rPr lang="en-GB" sz="2800"/>
              <a:t>There are two prevalent notations to show an IPv4 address: </a:t>
            </a:r>
            <a:endParaRPr sz="2800"/>
          </a:p>
          <a:p>
            <a:pPr indent="-228600" lvl="2" marL="1143000" rtl="0" algn="l">
              <a:lnSpc>
                <a:spcPct val="90000"/>
              </a:lnSpc>
              <a:spcBef>
                <a:spcPts val="500"/>
              </a:spcBef>
              <a:spcAft>
                <a:spcPts val="0"/>
              </a:spcAft>
              <a:buClr>
                <a:schemeClr val="dk1"/>
              </a:buClr>
              <a:buSzPts val="2800"/>
              <a:buFont typeface="Noto Sans Symbols"/>
              <a:buChar char="✔"/>
            </a:pPr>
            <a:r>
              <a:rPr lang="en-GB" sz="2800"/>
              <a:t>binary notation ( base 2)</a:t>
            </a:r>
            <a:endParaRPr/>
          </a:p>
          <a:p>
            <a:pPr indent="-228600" lvl="2" marL="1143000" rtl="0" algn="l">
              <a:lnSpc>
                <a:spcPct val="90000"/>
              </a:lnSpc>
              <a:spcBef>
                <a:spcPts val="500"/>
              </a:spcBef>
              <a:spcAft>
                <a:spcPts val="0"/>
              </a:spcAft>
              <a:buClr>
                <a:schemeClr val="dk1"/>
              </a:buClr>
              <a:buSzPts val="2800"/>
              <a:buFont typeface="Noto Sans Symbols"/>
              <a:buChar char="✔"/>
            </a:pPr>
            <a:r>
              <a:rPr lang="en-GB" sz="2800"/>
              <a:t>Dotted decimal notation. ( base 256)</a:t>
            </a:r>
            <a:endParaRPr/>
          </a:p>
          <a:p>
            <a:pPr indent="-228600" lvl="2" marL="1143000" rtl="0" algn="l">
              <a:lnSpc>
                <a:spcPct val="90000"/>
              </a:lnSpc>
              <a:spcBef>
                <a:spcPts val="500"/>
              </a:spcBef>
              <a:spcAft>
                <a:spcPts val="0"/>
              </a:spcAft>
              <a:buClr>
                <a:schemeClr val="dk1"/>
              </a:buClr>
              <a:buSzPts val="2800"/>
              <a:buFont typeface="Noto Sans Symbols"/>
              <a:buChar char="✔"/>
            </a:pPr>
            <a:r>
              <a:rPr lang="en-GB" sz="2800"/>
              <a:t>Hexadecimal notation ( base 16)</a:t>
            </a:r>
            <a:endParaRPr sz="2800"/>
          </a:p>
          <a:p>
            <a:pPr indent="-228600" lvl="1" marL="685800" rtl="0" algn="l">
              <a:lnSpc>
                <a:spcPct val="90000"/>
              </a:lnSpc>
              <a:spcBef>
                <a:spcPts val="500"/>
              </a:spcBef>
              <a:spcAft>
                <a:spcPts val="0"/>
              </a:spcAft>
              <a:buClr>
                <a:schemeClr val="dk1"/>
              </a:buClr>
              <a:buSzPts val="2800"/>
              <a:buFont typeface="Noto Sans Symbols"/>
              <a:buChar char="❖"/>
            </a:pPr>
            <a:r>
              <a:rPr lang="en-GB" sz="2800"/>
              <a:t>Binary Notation</a:t>
            </a:r>
            <a:endParaRPr/>
          </a:p>
          <a:p>
            <a:pPr indent="-228600" lvl="2" marL="1143000" rtl="0" algn="l">
              <a:lnSpc>
                <a:spcPct val="90000"/>
              </a:lnSpc>
              <a:spcBef>
                <a:spcPts val="500"/>
              </a:spcBef>
              <a:spcAft>
                <a:spcPts val="0"/>
              </a:spcAft>
              <a:buClr>
                <a:schemeClr val="dk1"/>
              </a:buClr>
              <a:buSzPts val="2800"/>
              <a:buChar char="•"/>
            </a:pPr>
            <a:r>
              <a:rPr lang="en-GB" sz="2800"/>
              <a:t>is displayed as 32 bits. </a:t>
            </a:r>
            <a:endParaRPr sz="2800"/>
          </a:p>
          <a:p>
            <a:pPr indent="-228600" lvl="2" marL="1143000" rtl="0" algn="l">
              <a:lnSpc>
                <a:spcPct val="90000"/>
              </a:lnSpc>
              <a:spcBef>
                <a:spcPts val="500"/>
              </a:spcBef>
              <a:spcAft>
                <a:spcPts val="0"/>
              </a:spcAft>
              <a:buClr>
                <a:schemeClr val="dk1"/>
              </a:buClr>
              <a:buSzPts val="2800"/>
              <a:buChar char="•"/>
            </a:pPr>
            <a:r>
              <a:rPr lang="en-GB" sz="2800"/>
              <a:t>Each </a:t>
            </a:r>
            <a:r>
              <a:rPr b="1" i="1" lang="en-GB" sz="2800"/>
              <a:t>octet</a:t>
            </a:r>
            <a:r>
              <a:rPr lang="en-GB" sz="2800"/>
              <a:t> is often referred to as a </a:t>
            </a:r>
            <a:r>
              <a:rPr b="1" i="1" lang="en-GB" sz="2800"/>
              <a:t>byte</a:t>
            </a:r>
            <a:r>
              <a:rPr lang="en-GB" sz="2800"/>
              <a:t>. So it is common to hear an IPv4 address referred to as a </a:t>
            </a:r>
            <a:r>
              <a:rPr b="1" i="1" lang="en-GB" sz="2800"/>
              <a:t>32-bit address or a 4-byte </a:t>
            </a:r>
            <a:r>
              <a:rPr lang="en-GB" sz="2800"/>
              <a:t>address.</a:t>
            </a:r>
            <a:endParaRPr/>
          </a:p>
          <a:p>
            <a:pPr indent="-228600" lvl="2" marL="1143000" rtl="0" algn="l">
              <a:lnSpc>
                <a:spcPct val="90000"/>
              </a:lnSpc>
              <a:spcBef>
                <a:spcPts val="500"/>
              </a:spcBef>
              <a:spcAft>
                <a:spcPts val="0"/>
              </a:spcAft>
              <a:buClr>
                <a:schemeClr val="dk1"/>
              </a:buClr>
              <a:buSzPts val="2800"/>
              <a:buChar char="•"/>
            </a:pPr>
            <a:r>
              <a:rPr lang="en-GB" sz="2800"/>
              <a:t> The following is an example of an IPv4 address in binary notation: </a:t>
            </a:r>
            <a:endParaRPr sz="2800"/>
          </a:p>
          <a:p>
            <a:pPr indent="804863" lvl="2" marL="914400" rtl="0" algn="l">
              <a:lnSpc>
                <a:spcPct val="90000"/>
              </a:lnSpc>
              <a:spcBef>
                <a:spcPts val="500"/>
              </a:spcBef>
              <a:spcAft>
                <a:spcPts val="0"/>
              </a:spcAft>
              <a:buClr>
                <a:schemeClr val="dk1"/>
              </a:buClr>
              <a:buSzPts val="2800"/>
              <a:buNone/>
            </a:pPr>
            <a:r>
              <a:rPr lang="en-GB" sz="2800"/>
              <a:t>01110101 10010101 00011101 00000010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 type="body"/>
          </p:nvPr>
        </p:nvSpPr>
        <p:spPr>
          <a:xfrm>
            <a:off x="811306" y="158190"/>
            <a:ext cx="10515600" cy="669981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600"/>
              <a:buFont typeface="Noto Sans Symbols"/>
              <a:buChar char="❖"/>
            </a:pPr>
            <a:r>
              <a:rPr lang="en-GB" sz="2600"/>
              <a:t>Dotted-Decimal Notation </a:t>
            </a:r>
            <a:endParaRPr sz="2600"/>
          </a:p>
          <a:p>
            <a:pPr indent="-228600" lvl="2" marL="1143000" rtl="0" algn="l">
              <a:lnSpc>
                <a:spcPct val="90000"/>
              </a:lnSpc>
              <a:spcBef>
                <a:spcPts val="500"/>
              </a:spcBef>
              <a:spcAft>
                <a:spcPts val="0"/>
              </a:spcAft>
              <a:buClr>
                <a:schemeClr val="dk1"/>
              </a:buClr>
              <a:buSzPts val="2600"/>
              <a:buChar char="•"/>
            </a:pPr>
            <a:r>
              <a:rPr lang="en-GB" sz="2600"/>
              <a:t>To make the IPv4 address more compact and easier to read</a:t>
            </a:r>
            <a:endParaRPr/>
          </a:p>
          <a:p>
            <a:pPr indent="-228600" lvl="2" marL="1143000" rtl="0" algn="l">
              <a:lnSpc>
                <a:spcPct val="90000"/>
              </a:lnSpc>
              <a:spcBef>
                <a:spcPts val="500"/>
              </a:spcBef>
              <a:spcAft>
                <a:spcPts val="0"/>
              </a:spcAft>
              <a:buClr>
                <a:schemeClr val="dk1"/>
              </a:buClr>
              <a:buSzPts val="2600"/>
              <a:buChar char="•"/>
            </a:pPr>
            <a:r>
              <a:rPr lang="en-GB" sz="2600"/>
              <a:t>Internet addresses are usually written in decimal form with a decimal point (dot) separating the bytes. </a:t>
            </a:r>
            <a:endParaRPr sz="2600"/>
          </a:p>
          <a:p>
            <a:pPr indent="-228600" lvl="2" marL="1143000" rtl="0" algn="l">
              <a:lnSpc>
                <a:spcPct val="90000"/>
              </a:lnSpc>
              <a:spcBef>
                <a:spcPts val="500"/>
              </a:spcBef>
              <a:spcAft>
                <a:spcPts val="0"/>
              </a:spcAft>
              <a:buClr>
                <a:schemeClr val="dk1"/>
              </a:buClr>
              <a:buSzPts val="2600"/>
              <a:buChar char="•"/>
            </a:pPr>
            <a:r>
              <a:rPr lang="en-GB" sz="2600"/>
              <a:t>The following is the dotted-decimal notation of the above address: </a:t>
            </a:r>
            <a:endParaRPr sz="2600"/>
          </a:p>
          <a:p>
            <a:pPr indent="0" lvl="1" marL="457200" rtl="0" algn="ctr">
              <a:lnSpc>
                <a:spcPct val="90000"/>
              </a:lnSpc>
              <a:spcBef>
                <a:spcPts val="500"/>
              </a:spcBef>
              <a:spcAft>
                <a:spcPts val="0"/>
              </a:spcAft>
              <a:buClr>
                <a:schemeClr val="dk1"/>
              </a:buClr>
              <a:buSzPts val="2600"/>
              <a:buNone/>
            </a:pPr>
            <a:r>
              <a:rPr lang="en-GB" sz="2600"/>
              <a:t>117.149.29.2</a:t>
            </a:r>
            <a:endParaRPr/>
          </a:p>
          <a:p>
            <a:pPr indent="-228600" lvl="1" marL="685800" rtl="0" algn="l">
              <a:lnSpc>
                <a:spcPct val="90000"/>
              </a:lnSpc>
              <a:spcBef>
                <a:spcPts val="500"/>
              </a:spcBef>
              <a:spcAft>
                <a:spcPts val="0"/>
              </a:spcAft>
              <a:buClr>
                <a:schemeClr val="dk1"/>
              </a:buClr>
              <a:buSzPts val="2600"/>
              <a:buFont typeface="Noto Sans Symbols"/>
              <a:buChar char="❖"/>
            </a:pPr>
            <a:r>
              <a:rPr lang="en-GB" sz="2600"/>
              <a:t>Hexadecimal Notation </a:t>
            </a:r>
            <a:endParaRPr/>
          </a:p>
          <a:p>
            <a:pPr indent="-228600" lvl="2" marL="1143000" rtl="0" algn="l">
              <a:lnSpc>
                <a:spcPct val="90000"/>
              </a:lnSpc>
              <a:spcBef>
                <a:spcPts val="500"/>
              </a:spcBef>
              <a:spcAft>
                <a:spcPts val="0"/>
              </a:spcAft>
              <a:buClr>
                <a:schemeClr val="dk1"/>
              </a:buClr>
              <a:buSzPts val="2600"/>
              <a:buChar char="•"/>
            </a:pPr>
            <a:r>
              <a:rPr lang="en-GB" sz="2600"/>
              <a:t>4 bit</a:t>
            </a:r>
            <a:endParaRPr/>
          </a:p>
          <a:p>
            <a:pPr indent="0" lvl="1" marL="457200" rtl="0" algn="ctr">
              <a:lnSpc>
                <a:spcPct val="90000"/>
              </a:lnSpc>
              <a:spcBef>
                <a:spcPts val="500"/>
              </a:spcBef>
              <a:spcAft>
                <a:spcPts val="0"/>
              </a:spcAft>
              <a:buClr>
                <a:schemeClr val="dk1"/>
              </a:buClr>
              <a:buSzPts val="2800"/>
              <a:buNone/>
            </a:pPr>
            <a:r>
              <a:t/>
            </a:r>
            <a:endParaRPr sz="2800"/>
          </a:p>
          <a:p>
            <a:pPr indent="0" lvl="1" marL="457200" rtl="0" algn="ctr">
              <a:lnSpc>
                <a:spcPct val="90000"/>
              </a:lnSpc>
              <a:spcBef>
                <a:spcPts val="500"/>
              </a:spcBef>
              <a:spcAft>
                <a:spcPts val="0"/>
              </a:spcAft>
              <a:buClr>
                <a:schemeClr val="dk1"/>
              </a:buClr>
              <a:buSzPts val="2800"/>
              <a:buNone/>
            </a:pPr>
            <a:r>
              <a:t/>
            </a:r>
            <a:endParaRPr sz="2800"/>
          </a:p>
          <a:p>
            <a:pPr indent="0" lvl="1" marL="457200" rtl="0" algn="ctr">
              <a:lnSpc>
                <a:spcPct val="90000"/>
              </a:lnSpc>
              <a:spcBef>
                <a:spcPts val="500"/>
              </a:spcBef>
              <a:spcAft>
                <a:spcPts val="0"/>
              </a:spcAft>
              <a:buClr>
                <a:schemeClr val="dk1"/>
              </a:buClr>
              <a:buSzPts val="2800"/>
              <a:buNone/>
            </a:pPr>
            <a:r>
              <a:t/>
            </a:r>
            <a:endParaRPr sz="2800"/>
          </a:p>
          <a:p>
            <a:pPr indent="0" lvl="1" marL="457200" rtl="0" algn="ctr">
              <a:lnSpc>
                <a:spcPct val="90000"/>
              </a:lnSpc>
              <a:spcBef>
                <a:spcPts val="500"/>
              </a:spcBef>
              <a:spcAft>
                <a:spcPts val="0"/>
              </a:spcAft>
              <a:buClr>
                <a:schemeClr val="dk1"/>
              </a:buClr>
              <a:buSzPts val="2800"/>
              <a:buNone/>
            </a:pPr>
            <a:r>
              <a:t/>
            </a:r>
            <a:endParaRPr sz="2800"/>
          </a:p>
          <a:p>
            <a:pPr indent="0" lvl="1" marL="457200" rtl="0" algn="ctr">
              <a:lnSpc>
                <a:spcPct val="90000"/>
              </a:lnSpc>
              <a:spcBef>
                <a:spcPts val="500"/>
              </a:spcBef>
              <a:spcAft>
                <a:spcPts val="0"/>
              </a:spcAft>
              <a:buClr>
                <a:schemeClr val="dk1"/>
              </a:buClr>
              <a:buSzPts val="2800"/>
              <a:buNone/>
            </a:pPr>
            <a:r>
              <a:t/>
            </a:r>
            <a:endParaRPr sz="2800"/>
          </a:p>
          <a:p>
            <a:pPr indent="0" lvl="1" marL="457200" rtl="0" algn="ctr">
              <a:lnSpc>
                <a:spcPct val="90000"/>
              </a:lnSpc>
              <a:spcBef>
                <a:spcPts val="500"/>
              </a:spcBef>
              <a:spcAft>
                <a:spcPts val="0"/>
              </a:spcAft>
              <a:buClr>
                <a:schemeClr val="dk1"/>
              </a:buClr>
              <a:buSzPts val="2800"/>
              <a:buNone/>
            </a:pPr>
            <a:r>
              <a:t/>
            </a:r>
            <a:endParaRPr sz="2800"/>
          </a:p>
        </p:txBody>
      </p:sp>
      <p:pic>
        <p:nvPicPr>
          <p:cNvPr id="290" name="Google Shape;290;p39"/>
          <p:cNvPicPr preferRelativeResize="0"/>
          <p:nvPr/>
        </p:nvPicPr>
        <p:blipFill rotWithShape="1">
          <a:blip r:embed="rId3">
            <a:alphaModFix/>
          </a:blip>
          <a:srcRect b="0" l="0" r="0" t="0"/>
          <a:stretch/>
        </p:blipFill>
        <p:spPr>
          <a:xfrm>
            <a:off x="2803471" y="3403225"/>
            <a:ext cx="6749075" cy="320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latin typeface="Times New Roman"/>
                <a:ea typeface="Times New Roman"/>
                <a:cs typeface="Times New Roman"/>
                <a:sym typeface="Times New Roman"/>
              </a:rPr>
              <a:t>Network Layer Services</a:t>
            </a:r>
            <a:endParaRPr/>
          </a:p>
          <a:p>
            <a:pPr indent="-228600" lvl="0" marL="228600" rtl="0" algn="l">
              <a:lnSpc>
                <a:spcPct val="90000"/>
              </a:lnSpc>
              <a:spcBef>
                <a:spcPts val="1000"/>
              </a:spcBef>
              <a:spcAft>
                <a:spcPts val="0"/>
              </a:spcAft>
              <a:buClr>
                <a:srgbClr val="273239"/>
              </a:buClr>
              <a:buSzPts val="1800"/>
              <a:buChar char="•"/>
            </a:pPr>
            <a:r>
              <a:rPr b="0" i="0" lang="en-GB" sz="1800">
                <a:solidFill>
                  <a:srgbClr val="273239"/>
                </a:solidFill>
                <a:latin typeface="Times New Roman"/>
                <a:ea typeface="Times New Roman"/>
                <a:cs typeface="Times New Roman"/>
                <a:sym typeface="Times New Roman"/>
              </a:rPr>
              <a:t>It’s main function is to transfer network packets from the source to the destination. </a:t>
            </a:r>
            <a:endParaRPr/>
          </a:p>
          <a:p>
            <a:pPr indent="-228600" lvl="0" marL="228600" rtl="0" algn="l">
              <a:lnSpc>
                <a:spcPct val="90000"/>
              </a:lnSpc>
              <a:spcBef>
                <a:spcPts val="1000"/>
              </a:spcBef>
              <a:spcAft>
                <a:spcPts val="0"/>
              </a:spcAft>
              <a:buClr>
                <a:srgbClr val="273239"/>
              </a:buClr>
              <a:buSzPts val="1800"/>
              <a:buChar char="•"/>
            </a:pPr>
            <a:r>
              <a:rPr b="0" i="0" lang="en-GB" sz="1800">
                <a:solidFill>
                  <a:srgbClr val="273239"/>
                </a:solidFill>
                <a:latin typeface="Times New Roman"/>
                <a:ea typeface="Times New Roman"/>
                <a:cs typeface="Times New Roman"/>
                <a:sym typeface="Times New Roman"/>
              </a:rPr>
              <a:t>It is involved both at the source host and the destination host. At the source, it accepts a packet from the transport layer, encapsulates it in a datagram and then deliver the packet to the data link layer so that it can further be sent to the receiver. </a:t>
            </a:r>
            <a:endParaRPr/>
          </a:p>
          <a:p>
            <a:pPr indent="-228600" lvl="0" marL="228600" rtl="0" algn="l">
              <a:lnSpc>
                <a:spcPct val="90000"/>
              </a:lnSpc>
              <a:spcBef>
                <a:spcPts val="1000"/>
              </a:spcBef>
              <a:spcAft>
                <a:spcPts val="0"/>
              </a:spcAft>
              <a:buClr>
                <a:srgbClr val="273239"/>
              </a:buClr>
              <a:buSzPts val="1800"/>
              <a:buChar char="•"/>
            </a:pPr>
            <a:r>
              <a:rPr b="0" i="0" lang="en-GB" sz="1800">
                <a:solidFill>
                  <a:srgbClr val="273239"/>
                </a:solidFill>
                <a:latin typeface="Times New Roman"/>
                <a:ea typeface="Times New Roman"/>
                <a:cs typeface="Times New Roman"/>
                <a:sym typeface="Times New Roman"/>
              </a:rPr>
              <a:t>At the destination, the datagram is decapsulated, the packet is extracted and delivered to the corresponding transport layer. </a:t>
            </a:r>
            <a:endParaRPr sz="18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Identify valid IP address?</a:t>
            </a:r>
            <a:br>
              <a:rPr lang="en-GB"/>
            </a:br>
            <a:endParaRPr/>
          </a:p>
        </p:txBody>
      </p:sp>
      <p:sp>
        <p:nvSpPr>
          <p:cNvPr id="296" name="Google Shape;296;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172.16.254.1</a:t>
            </a:r>
            <a:endParaRPr/>
          </a:p>
          <a:p>
            <a:pPr indent="-228600" lvl="0" marL="228600" rtl="0" algn="l">
              <a:lnSpc>
                <a:spcPct val="90000"/>
              </a:lnSpc>
              <a:spcBef>
                <a:spcPts val="1000"/>
              </a:spcBef>
              <a:spcAft>
                <a:spcPts val="0"/>
              </a:spcAft>
              <a:buClr>
                <a:schemeClr val="dk1"/>
              </a:buClr>
              <a:buSzPts val="2800"/>
              <a:buChar char="•"/>
            </a:pPr>
            <a:r>
              <a:rPr lang="en-GB"/>
              <a:t>256.5.254.2</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Hierarchy in Addressing</a:t>
            </a:r>
            <a:endParaRPr/>
          </a:p>
        </p:txBody>
      </p:sp>
      <p:sp>
        <p:nvSpPr>
          <p:cNvPr id="302" name="Google Shape;302;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32 bit IPv4 is hierarchical</a:t>
            </a:r>
            <a:endParaRPr/>
          </a:p>
          <a:p>
            <a:pPr indent="-228600" lvl="0" marL="228600" rtl="0" algn="l">
              <a:lnSpc>
                <a:spcPct val="90000"/>
              </a:lnSpc>
              <a:spcBef>
                <a:spcPts val="1000"/>
              </a:spcBef>
              <a:spcAft>
                <a:spcPts val="0"/>
              </a:spcAft>
              <a:buClr>
                <a:schemeClr val="dk1"/>
              </a:buClr>
              <a:buSzPts val="2800"/>
              <a:buChar char="•"/>
            </a:pPr>
            <a:r>
              <a:rPr lang="en-GB"/>
              <a:t>Divided into 2 parts : </a:t>
            </a:r>
            <a:endParaRPr/>
          </a:p>
          <a:p>
            <a:pPr indent="-228600" lvl="1" marL="685800" rtl="0" algn="l">
              <a:lnSpc>
                <a:spcPct val="90000"/>
              </a:lnSpc>
              <a:spcBef>
                <a:spcPts val="500"/>
              </a:spcBef>
              <a:spcAft>
                <a:spcPts val="0"/>
              </a:spcAft>
              <a:buClr>
                <a:schemeClr val="dk1"/>
              </a:buClr>
              <a:buSzPts val="2400"/>
              <a:buChar char="•"/>
            </a:pPr>
            <a:r>
              <a:rPr lang="en-GB"/>
              <a:t>prefix  - defines the network</a:t>
            </a:r>
            <a:endParaRPr/>
          </a:p>
          <a:p>
            <a:pPr indent="0" lvl="1" marL="457200" rtl="0" algn="l">
              <a:lnSpc>
                <a:spcPct val="90000"/>
              </a:lnSpc>
              <a:spcBef>
                <a:spcPts val="500"/>
              </a:spcBef>
              <a:spcAft>
                <a:spcPts val="0"/>
              </a:spcAft>
              <a:buClr>
                <a:schemeClr val="dk1"/>
              </a:buClr>
              <a:buSzPts val="2400"/>
              <a:buNone/>
            </a:pPr>
            <a:r>
              <a:rPr lang="en-GB"/>
              <a:t>                - length is n bits</a:t>
            </a:r>
            <a:endParaRPr/>
          </a:p>
          <a:p>
            <a:pPr indent="0" lvl="1" marL="457200" rtl="0" algn="l">
              <a:lnSpc>
                <a:spcPct val="90000"/>
              </a:lnSpc>
              <a:spcBef>
                <a:spcPts val="500"/>
              </a:spcBef>
              <a:spcAft>
                <a:spcPts val="0"/>
              </a:spcAft>
              <a:buClr>
                <a:schemeClr val="dk1"/>
              </a:buClr>
              <a:buSzPts val="2400"/>
              <a:buNone/>
            </a:pPr>
            <a:r>
              <a:rPr lang="en-GB"/>
              <a:t>                - fixed ( classfull) or variable </a:t>
            </a:r>
            <a:endParaRPr/>
          </a:p>
          <a:p>
            <a:pPr indent="0" lvl="1" marL="457200" rtl="0" algn="l">
              <a:lnSpc>
                <a:spcPct val="90000"/>
              </a:lnSpc>
              <a:spcBef>
                <a:spcPts val="500"/>
              </a:spcBef>
              <a:spcAft>
                <a:spcPts val="0"/>
              </a:spcAft>
              <a:buClr>
                <a:schemeClr val="dk1"/>
              </a:buClr>
              <a:buSzPts val="2400"/>
              <a:buNone/>
            </a:pPr>
            <a:r>
              <a:rPr lang="en-GB"/>
              <a:t>                   length ( classless)</a:t>
            </a:r>
            <a:endParaRPr/>
          </a:p>
          <a:p>
            <a:pPr indent="-228600" lvl="1" marL="685800" rtl="0" algn="l">
              <a:lnSpc>
                <a:spcPct val="90000"/>
              </a:lnSpc>
              <a:spcBef>
                <a:spcPts val="500"/>
              </a:spcBef>
              <a:spcAft>
                <a:spcPts val="0"/>
              </a:spcAft>
              <a:buClr>
                <a:schemeClr val="dk1"/>
              </a:buClr>
              <a:buSzPts val="2400"/>
              <a:buChar char="•"/>
            </a:pPr>
            <a:r>
              <a:rPr lang="en-GB"/>
              <a:t>Suffix – defines the node </a:t>
            </a:r>
            <a:endParaRPr/>
          </a:p>
          <a:p>
            <a:pPr indent="0" lvl="1" marL="457200" rtl="0" algn="l">
              <a:lnSpc>
                <a:spcPct val="90000"/>
              </a:lnSpc>
              <a:spcBef>
                <a:spcPts val="500"/>
              </a:spcBef>
              <a:spcAft>
                <a:spcPts val="0"/>
              </a:spcAft>
              <a:buClr>
                <a:schemeClr val="dk1"/>
              </a:buClr>
              <a:buSzPts val="2400"/>
              <a:buNone/>
            </a:pPr>
            <a:r>
              <a:rPr lang="en-GB"/>
              <a:t>               - length is 32-n bits</a:t>
            </a:r>
            <a:endParaRPr/>
          </a:p>
          <a:p>
            <a:pPr indent="0" lvl="1" marL="457200" rtl="0" algn="l">
              <a:lnSpc>
                <a:spcPct val="90000"/>
              </a:lnSpc>
              <a:spcBef>
                <a:spcPts val="500"/>
              </a:spcBef>
              <a:spcAft>
                <a:spcPts val="0"/>
              </a:spcAft>
              <a:buClr>
                <a:schemeClr val="dk1"/>
              </a:buClr>
              <a:buSzPts val="2400"/>
              <a:buNone/>
            </a:pPr>
            <a:r>
              <a:rPr lang="en-GB"/>
              <a:t>               </a:t>
            </a:r>
            <a:endParaRPr/>
          </a:p>
        </p:txBody>
      </p:sp>
      <p:pic>
        <p:nvPicPr>
          <p:cNvPr id="303" name="Google Shape;303;p41"/>
          <p:cNvPicPr preferRelativeResize="0"/>
          <p:nvPr/>
        </p:nvPicPr>
        <p:blipFill rotWithShape="1">
          <a:blip r:embed="rId3">
            <a:alphaModFix/>
          </a:blip>
          <a:srcRect b="0" l="0" r="0" t="0"/>
          <a:stretch/>
        </p:blipFill>
        <p:spPr>
          <a:xfrm>
            <a:off x="6499692" y="2170782"/>
            <a:ext cx="4854108" cy="29169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838200" y="-29583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GB" sz="3600"/>
              <a:t>Classful Addressing</a:t>
            </a:r>
            <a:endParaRPr/>
          </a:p>
        </p:txBody>
      </p:sp>
      <p:sp>
        <p:nvSpPr>
          <p:cNvPr id="309" name="Google Shape;309;p42"/>
          <p:cNvSpPr txBox="1"/>
          <p:nvPr>
            <p:ph idx="1" type="body"/>
          </p:nvPr>
        </p:nvSpPr>
        <p:spPr>
          <a:xfrm>
            <a:off x="838200" y="90124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700"/>
              <a:buNone/>
            </a:pPr>
            <a:r>
              <a:rPr lang="en-GB" sz="2700"/>
              <a:t>•Devices examines the </a:t>
            </a:r>
            <a:r>
              <a:rPr b="1" i="1" lang="en-GB" sz="2700"/>
              <a:t>first octet of the address </a:t>
            </a:r>
            <a:r>
              <a:rPr lang="en-GB" sz="2700"/>
              <a:t>and determines the address range. </a:t>
            </a:r>
            <a:endParaRPr sz="2700"/>
          </a:p>
          <a:p>
            <a:pPr indent="0" lvl="0" marL="0" rtl="0" algn="l">
              <a:lnSpc>
                <a:spcPct val="90000"/>
              </a:lnSpc>
              <a:spcBef>
                <a:spcPts val="1000"/>
              </a:spcBef>
              <a:spcAft>
                <a:spcPts val="0"/>
              </a:spcAft>
              <a:buClr>
                <a:schemeClr val="dk1"/>
              </a:buClr>
              <a:buSzPts val="2700"/>
              <a:buNone/>
            </a:pPr>
            <a:r>
              <a:rPr lang="en-GB" sz="2700"/>
              <a:t>• </a:t>
            </a:r>
            <a:r>
              <a:rPr b="1" i="1" lang="en-GB" sz="2700"/>
              <a:t>The high order bits never change for each class. </a:t>
            </a:r>
            <a:endParaRPr b="1" i="1" sz="2700"/>
          </a:p>
          <a:p>
            <a:pPr indent="0" lvl="0" marL="0" rtl="0" algn="l">
              <a:lnSpc>
                <a:spcPct val="90000"/>
              </a:lnSpc>
              <a:spcBef>
                <a:spcPts val="1000"/>
              </a:spcBef>
              <a:spcAft>
                <a:spcPts val="0"/>
              </a:spcAft>
              <a:buClr>
                <a:schemeClr val="dk1"/>
              </a:buClr>
              <a:buSzPts val="2700"/>
              <a:buNone/>
            </a:pPr>
            <a:r>
              <a:rPr lang="en-GB" sz="2700"/>
              <a:t>• For instance in Classful Addressing: </a:t>
            </a:r>
            <a:endParaRPr sz="2700"/>
          </a:p>
          <a:p>
            <a:pPr indent="0" lvl="1" marL="457200" rtl="0" algn="l">
              <a:lnSpc>
                <a:spcPct val="90000"/>
              </a:lnSpc>
              <a:spcBef>
                <a:spcPts val="500"/>
              </a:spcBef>
              <a:spcAft>
                <a:spcPts val="0"/>
              </a:spcAft>
              <a:buClr>
                <a:schemeClr val="dk1"/>
              </a:buClr>
              <a:buSzPts val="2700"/>
              <a:buNone/>
            </a:pPr>
            <a:r>
              <a:rPr lang="en-GB" sz="2700"/>
              <a:t>• 192.168.23.2 is in the Class C range </a:t>
            </a:r>
            <a:endParaRPr sz="2700"/>
          </a:p>
          <a:p>
            <a:pPr indent="0" lvl="1" marL="457200" rtl="0" algn="l">
              <a:lnSpc>
                <a:spcPct val="90000"/>
              </a:lnSpc>
              <a:spcBef>
                <a:spcPts val="500"/>
              </a:spcBef>
              <a:spcAft>
                <a:spcPts val="0"/>
              </a:spcAft>
              <a:buClr>
                <a:schemeClr val="dk1"/>
              </a:buClr>
              <a:buSzPts val="2700"/>
              <a:buNone/>
            </a:pPr>
            <a:r>
              <a:rPr lang="en-GB" sz="2700"/>
              <a:t>• Therefore – 24 network bits and 8 hosts bits.</a:t>
            </a:r>
            <a:endParaRPr/>
          </a:p>
          <a:p>
            <a:pPr indent="-228600" lvl="0" marL="228600" rtl="0" algn="l">
              <a:lnSpc>
                <a:spcPct val="90000"/>
              </a:lnSpc>
              <a:spcBef>
                <a:spcPts val="1000"/>
              </a:spcBef>
              <a:spcAft>
                <a:spcPts val="0"/>
              </a:spcAft>
              <a:buClr>
                <a:schemeClr val="dk1"/>
              </a:buClr>
              <a:buSzPts val="2700"/>
              <a:buChar char="•"/>
            </a:pPr>
            <a:r>
              <a:rPr lang="en-GB" sz="2700"/>
              <a:t>The subnet mask allows networks to be subdivided or subnetted. </a:t>
            </a:r>
            <a:endParaRPr sz="2700"/>
          </a:p>
          <a:p>
            <a:pPr indent="0" lvl="0" marL="0" rtl="0" algn="l">
              <a:lnSpc>
                <a:spcPct val="90000"/>
              </a:lnSpc>
              <a:spcBef>
                <a:spcPts val="1000"/>
              </a:spcBef>
              <a:spcAft>
                <a:spcPts val="0"/>
              </a:spcAft>
              <a:buClr>
                <a:schemeClr val="dk1"/>
              </a:buClr>
              <a:buSzPts val="2700"/>
              <a:buNone/>
            </a:pPr>
            <a:r>
              <a:rPr lang="en-GB" sz="2700"/>
              <a:t>• Each class is assigned a </a:t>
            </a:r>
            <a:r>
              <a:rPr b="1" lang="en-GB" sz="2700"/>
              <a:t>default subnet </a:t>
            </a:r>
            <a:r>
              <a:rPr b="1" i="1" lang="en-GB" sz="2700"/>
              <a:t>mask</a:t>
            </a:r>
            <a:r>
              <a:rPr lang="en-GB" sz="2700"/>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3"/>
          <p:cNvPicPr preferRelativeResize="0"/>
          <p:nvPr/>
        </p:nvPicPr>
        <p:blipFill rotWithShape="1">
          <a:blip r:embed="rId3">
            <a:alphaModFix/>
          </a:blip>
          <a:srcRect b="0" l="0" r="0" t="0"/>
          <a:stretch/>
        </p:blipFill>
        <p:spPr>
          <a:xfrm>
            <a:off x="-101700" y="2263975"/>
            <a:ext cx="12433300" cy="2611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idx="1" type="body"/>
          </p:nvPr>
        </p:nvSpPr>
        <p:spPr>
          <a:xfrm>
            <a:off x="881062" y="20446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Fixed length prefix ( 3 fixed length prefixes are designed n=8,16,24)</a:t>
            </a:r>
            <a:endParaRPr/>
          </a:p>
          <a:p>
            <a:pPr indent="-228600" lvl="0" marL="228600" rtl="0" algn="l">
              <a:lnSpc>
                <a:spcPct val="90000"/>
              </a:lnSpc>
              <a:spcBef>
                <a:spcPts val="1000"/>
              </a:spcBef>
              <a:spcAft>
                <a:spcPts val="0"/>
              </a:spcAft>
              <a:buClr>
                <a:schemeClr val="dk1"/>
              </a:buClr>
              <a:buSzPts val="2800"/>
              <a:buChar char="•"/>
            </a:pPr>
            <a:r>
              <a:rPr lang="en-GB"/>
              <a:t>Address space is divided into 5 classes ( A,B,C,D,E)</a:t>
            </a:r>
            <a:endParaRPr/>
          </a:p>
          <a:p>
            <a:pPr indent="-228600" lvl="0" marL="228600" rtl="0" algn="l">
              <a:lnSpc>
                <a:spcPct val="90000"/>
              </a:lnSpc>
              <a:spcBef>
                <a:spcPts val="1000"/>
              </a:spcBef>
              <a:spcAft>
                <a:spcPts val="0"/>
              </a:spcAft>
              <a:buClr>
                <a:schemeClr val="dk1"/>
              </a:buClr>
              <a:buSzPts val="2800"/>
              <a:buChar char="•"/>
            </a:pPr>
            <a:r>
              <a:rPr lang="en-GB"/>
              <a:t>occupation address space in classful addressing</a:t>
            </a:r>
            <a:endParaRPr/>
          </a:p>
        </p:txBody>
      </p:sp>
      <p:pic>
        <p:nvPicPr>
          <p:cNvPr id="320" name="Google Shape;320;p44"/>
          <p:cNvPicPr preferRelativeResize="0"/>
          <p:nvPr/>
        </p:nvPicPr>
        <p:blipFill rotWithShape="1">
          <a:blip r:embed="rId3">
            <a:alphaModFix/>
          </a:blip>
          <a:srcRect b="0" l="0" r="0" t="0"/>
          <a:stretch/>
        </p:blipFill>
        <p:spPr>
          <a:xfrm>
            <a:off x="881050" y="1669050"/>
            <a:ext cx="10299050" cy="5606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5"/>
          <p:cNvPicPr preferRelativeResize="0"/>
          <p:nvPr/>
        </p:nvPicPr>
        <p:blipFill rotWithShape="1">
          <a:blip r:embed="rId3">
            <a:alphaModFix/>
          </a:blip>
          <a:srcRect b="0" l="0" r="0" t="0"/>
          <a:stretch/>
        </p:blipFill>
        <p:spPr>
          <a:xfrm>
            <a:off x="2008529" y="365125"/>
            <a:ext cx="7197663" cy="2695989"/>
          </a:xfrm>
          <a:prstGeom prst="rect">
            <a:avLst/>
          </a:prstGeom>
          <a:noFill/>
          <a:ln>
            <a:noFill/>
          </a:ln>
        </p:spPr>
      </p:pic>
      <p:pic>
        <p:nvPicPr>
          <p:cNvPr id="326" name="Google Shape;326;p45"/>
          <p:cNvPicPr preferRelativeResize="0"/>
          <p:nvPr/>
        </p:nvPicPr>
        <p:blipFill rotWithShape="1">
          <a:blip r:embed="rId4">
            <a:alphaModFix/>
          </a:blip>
          <a:srcRect b="0" l="0" r="0" t="0"/>
          <a:stretch/>
        </p:blipFill>
        <p:spPr>
          <a:xfrm>
            <a:off x="2121186" y="3362606"/>
            <a:ext cx="6883301" cy="3115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6"/>
          <p:cNvPicPr preferRelativeResize="0"/>
          <p:nvPr>
            <p:ph idx="1" type="body"/>
          </p:nvPr>
        </p:nvPicPr>
        <p:blipFill rotWithShape="1">
          <a:blip r:embed="rId3">
            <a:alphaModFix/>
          </a:blip>
          <a:srcRect b="0" l="0" r="0" t="0"/>
          <a:stretch/>
        </p:blipFill>
        <p:spPr>
          <a:xfrm>
            <a:off x="2216057" y="1825625"/>
            <a:ext cx="7759886" cy="435133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7"/>
          <p:cNvPicPr preferRelativeResize="0"/>
          <p:nvPr>
            <p:ph idx="1" type="body"/>
          </p:nvPr>
        </p:nvPicPr>
        <p:blipFill rotWithShape="1">
          <a:blip r:embed="rId3">
            <a:alphaModFix/>
          </a:blip>
          <a:srcRect b="0" l="0" r="0" t="0"/>
          <a:stretch/>
        </p:blipFill>
        <p:spPr>
          <a:xfrm>
            <a:off x="1335161" y="1825625"/>
            <a:ext cx="9521677" cy="435133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8"/>
          <p:cNvPicPr preferRelativeResize="0"/>
          <p:nvPr>
            <p:ph idx="1" type="body"/>
          </p:nvPr>
        </p:nvPicPr>
        <p:blipFill rotWithShape="1">
          <a:blip r:embed="rId3">
            <a:alphaModFix/>
          </a:blip>
          <a:srcRect b="0" l="0" r="0" t="0"/>
          <a:stretch/>
        </p:blipFill>
        <p:spPr>
          <a:xfrm>
            <a:off x="1773748" y="1825625"/>
            <a:ext cx="8644503" cy="43513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idx="1" type="body"/>
          </p:nvPr>
        </p:nvSpPr>
        <p:spPr>
          <a:xfrm>
            <a:off x="838200" y="678236"/>
            <a:ext cx="10515600" cy="55536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b="1" lang="en-GB" sz="2200"/>
              <a:t>Class A</a:t>
            </a:r>
            <a:endParaRPr/>
          </a:p>
          <a:p>
            <a:pPr indent="-228600" lvl="0" marL="228600" rtl="0" algn="l">
              <a:lnSpc>
                <a:spcPct val="90000"/>
              </a:lnSpc>
              <a:spcBef>
                <a:spcPts val="1000"/>
              </a:spcBef>
              <a:spcAft>
                <a:spcPts val="0"/>
              </a:spcAft>
              <a:buClr>
                <a:schemeClr val="dk1"/>
              </a:buClr>
              <a:buSzPts val="2200"/>
              <a:buChar char="•"/>
            </a:pPr>
            <a:r>
              <a:rPr lang="en-GB" sz="2200"/>
              <a:t>contained all addresses in which the most significant bit is zero. </a:t>
            </a:r>
            <a:endParaRPr sz="2200"/>
          </a:p>
          <a:p>
            <a:pPr indent="-228600" lvl="0" marL="228600" rtl="0" algn="l">
              <a:lnSpc>
                <a:spcPct val="90000"/>
              </a:lnSpc>
              <a:spcBef>
                <a:spcPts val="1000"/>
              </a:spcBef>
              <a:spcAft>
                <a:spcPts val="0"/>
              </a:spcAft>
              <a:buClr>
                <a:schemeClr val="dk1"/>
              </a:buClr>
              <a:buSzPts val="2200"/>
              <a:buChar char="•"/>
            </a:pPr>
            <a:r>
              <a:rPr lang="en-GB" sz="2200"/>
              <a:t>The network number for this class is given by the next 7 bits, therefore accommodating 128 networks in total, including the zero network, and including the IP networks already allocated. </a:t>
            </a:r>
            <a:endParaRPr sz="2200"/>
          </a:p>
          <a:p>
            <a:pPr indent="0" lvl="0" marL="0" rtl="0" algn="l">
              <a:lnSpc>
                <a:spcPct val="90000"/>
              </a:lnSpc>
              <a:spcBef>
                <a:spcPts val="1000"/>
              </a:spcBef>
              <a:spcAft>
                <a:spcPts val="0"/>
              </a:spcAft>
              <a:buClr>
                <a:schemeClr val="dk1"/>
              </a:buClr>
              <a:buSzPts val="2200"/>
              <a:buNone/>
            </a:pPr>
            <a:r>
              <a:rPr b="1" i="1" lang="en-GB" sz="2200"/>
              <a:t>Class B</a:t>
            </a:r>
            <a:r>
              <a:rPr b="1" lang="en-GB" sz="2200"/>
              <a:t> </a:t>
            </a:r>
            <a:endParaRPr b="1" sz="2200"/>
          </a:p>
          <a:p>
            <a:pPr indent="-228600" lvl="0" marL="228600" rtl="0" algn="l">
              <a:lnSpc>
                <a:spcPct val="90000"/>
              </a:lnSpc>
              <a:spcBef>
                <a:spcPts val="1000"/>
              </a:spcBef>
              <a:spcAft>
                <a:spcPts val="0"/>
              </a:spcAft>
              <a:buClr>
                <a:schemeClr val="dk1"/>
              </a:buClr>
              <a:buSzPts val="2200"/>
              <a:buChar char="•"/>
            </a:pPr>
            <a:r>
              <a:rPr lang="en-GB" sz="2200"/>
              <a:t>network was a network in which all addresses had the two most-significant bits set to 10 </a:t>
            </a:r>
            <a:endParaRPr/>
          </a:p>
          <a:p>
            <a:pPr indent="-228600" lvl="0" marL="228600" rtl="0" algn="l">
              <a:lnSpc>
                <a:spcPct val="90000"/>
              </a:lnSpc>
              <a:spcBef>
                <a:spcPts val="1000"/>
              </a:spcBef>
              <a:spcAft>
                <a:spcPts val="0"/>
              </a:spcAft>
              <a:buClr>
                <a:schemeClr val="dk1"/>
              </a:buClr>
              <a:buSzPts val="2200"/>
              <a:buChar char="•"/>
            </a:pPr>
            <a:r>
              <a:rPr lang="en-GB" sz="2200"/>
              <a:t>For these networks, the network address was given by the next 14 bits of the address</a:t>
            </a:r>
            <a:endParaRPr sz="2200"/>
          </a:p>
          <a:p>
            <a:pPr indent="-228600" lvl="0" marL="228600" rtl="0" algn="l">
              <a:lnSpc>
                <a:spcPct val="90000"/>
              </a:lnSpc>
              <a:spcBef>
                <a:spcPts val="1000"/>
              </a:spcBef>
              <a:spcAft>
                <a:spcPts val="0"/>
              </a:spcAft>
              <a:buClr>
                <a:schemeClr val="dk1"/>
              </a:buClr>
              <a:buSzPts val="2200"/>
              <a:buChar char="•"/>
            </a:pPr>
            <a:r>
              <a:rPr lang="en-GB" sz="2200"/>
              <a:t> leaving 16 bits for numbering host on the network </a:t>
            </a:r>
            <a:endParaRPr sz="2200"/>
          </a:p>
          <a:p>
            <a:pPr indent="-228600" lvl="0" marL="228600" rtl="0" algn="l">
              <a:lnSpc>
                <a:spcPct val="90000"/>
              </a:lnSpc>
              <a:spcBef>
                <a:spcPts val="1000"/>
              </a:spcBef>
              <a:spcAft>
                <a:spcPts val="0"/>
              </a:spcAft>
              <a:buClr>
                <a:schemeClr val="dk1"/>
              </a:buClr>
              <a:buSzPts val="2200"/>
              <a:buChar char="•"/>
            </a:pPr>
            <a:r>
              <a:rPr lang="en-GB" sz="2200"/>
              <a:t>total of 65536 addresses per network.</a:t>
            </a:r>
            <a:endParaRPr/>
          </a:p>
          <a:p>
            <a:pPr indent="0" lvl="0" marL="0" rtl="0" algn="l">
              <a:lnSpc>
                <a:spcPct val="90000"/>
              </a:lnSpc>
              <a:spcBef>
                <a:spcPts val="1000"/>
              </a:spcBef>
              <a:spcAft>
                <a:spcPts val="0"/>
              </a:spcAft>
              <a:buClr>
                <a:schemeClr val="dk1"/>
              </a:buClr>
              <a:buSzPts val="2200"/>
              <a:buNone/>
            </a:pPr>
            <a:r>
              <a:rPr b="1" i="1" lang="en-GB" sz="2200"/>
              <a:t>Class C</a:t>
            </a:r>
            <a:r>
              <a:rPr b="1" lang="en-GB" sz="2200"/>
              <a:t> </a:t>
            </a:r>
            <a:endParaRPr b="1" sz="2200"/>
          </a:p>
          <a:p>
            <a:pPr indent="-228600" lvl="0" marL="228600" rtl="0" algn="l">
              <a:lnSpc>
                <a:spcPct val="90000"/>
              </a:lnSpc>
              <a:spcBef>
                <a:spcPts val="1000"/>
              </a:spcBef>
              <a:spcAft>
                <a:spcPts val="0"/>
              </a:spcAft>
              <a:buClr>
                <a:schemeClr val="dk1"/>
              </a:buClr>
              <a:buSzPts val="2200"/>
              <a:buChar char="•"/>
            </a:pPr>
            <a:r>
              <a:rPr lang="en-GB" sz="2200"/>
              <a:t>3 high-order bits/ most-significant bits are set to 110</a:t>
            </a:r>
            <a:endParaRPr/>
          </a:p>
          <a:p>
            <a:pPr indent="-228600" lvl="0" marL="228600" rtl="0" algn="l">
              <a:lnSpc>
                <a:spcPct val="90000"/>
              </a:lnSpc>
              <a:spcBef>
                <a:spcPts val="1000"/>
              </a:spcBef>
              <a:spcAft>
                <a:spcPts val="0"/>
              </a:spcAft>
              <a:buClr>
                <a:schemeClr val="dk1"/>
              </a:buClr>
              <a:buSzPts val="2200"/>
              <a:buChar char="•"/>
            </a:pPr>
            <a:r>
              <a:rPr lang="en-GB" sz="2200"/>
              <a:t>designating the next 21 bits to number the networks</a:t>
            </a:r>
            <a:endParaRPr/>
          </a:p>
          <a:p>
            <a:pPr indent="-228600" lvl="0" marL="228600" rtl="0" algn="l">
              <a:lnSpc>
                <a:spcPct val="90000"/>
              </a:lnSpc>
              <a:spcBef>
                <a:spcPts val="1000"/>
              </a:spcBef>
              <a:spcAft>
                <a:spcPts val="0"/>
              </a:spcAft>
              <a:buClr>
                <a:schemeClr val="dk1"/>
              </a:buClr>
              <a:buSzPts val="2200"/>
              <a:buChar char="•"/>
            </a:pPr>
            <a:r>
              <a:rPr lang="en-GB" sz="2200"/>
              <a:t>leaving each network with 256 local addresses.</a:t>
            </a:r>
            <a:endParaRPr/>
          </a:p>
          <a:p>
            <a:pPr indent="-88900" lvl="0" marL="22860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400"/>
              <a:buChar char="•"/>
            </a:pPr>
            <a:r>
              <a:rPr b="1" i="0" lang="en-GB" sz="2400">
                <a:solidFill>
                  <a:srgbClr val="273239"/>
                </a:solidFill>
                <a:latin typeface="Arial"/>
                <a:ea typeface="Arial"/>
                <a:cs typeface="Arial"/>
                <a:sym typeface="Arial"/>
              </a:rPr>
              <a:t>Features </a:t>
            </a:r>
            <a:r>
              <a:rPr b="1" i="0" lang="en-GB">
                <a:solidFill>
                  <a:srgbClr val="273239"/>
                </a:solidFill>
                <a:latin typeface="Arial"/>
                <a:ea typeface="Arial"/>
                <a:cs typeface="Arial"/>
                <a:sym typeface="Arial"/>
              </a:rPr>
              <a:t>:</a:t>
            </a:r>
            <a:r>
              <a:rPr b="0" i="0" lang="en-GB">
                <a:solidFill>
                  <a:srgbClr val="273239"/>
                </a:solidFill>
                <a:latin typeface="Arial"/>
                <a:ea typeface="Arial"/>
                <a:cs typeface="Arial"/>
                <a:sym typeface="Arial"/>
              </a:rPr>
              <a:t>  </a:t>
            </a:r>
            <a:endParaRPr/>
          </a:p>
          <a:p>
            <a:pPr indent="-228600" lvl="0" marL="228600" rtl="0" algn="l">
              <a:lnSpc>
                <a:spcPct val="90000"/>
              </a:lnSpc>
              <a:spcBef>
                <a:spcPts val="1000"/>
              </a:spcBef>
              <a:spcAft>
                <a:spcPts val="0"/>
              </a:spcAft>
              <a:buClr>
                <a:srgbClr val="273239"/>
              </a:buClr>
              <a:buSzPts val="2000"/>
              <a:buFont typeface="Calibri"/>
              <a:buAutoNum type="arabicPeriod"/>
            </a:pPr>
            <a:r>
              <a:rPr b="0" i="0" lang="en-GB" sz="2000">
                <a:solidFill>
                  <a:srgbClr val="273239"/>
                </a:solidFill>
                <a:latin typeface="Times New Roman"/>
                <a:ea typeface="Times New Roman"/>
                <a:cs typeface="Times New Roman"/>
                <a:sym typeface="Times New Roman"/>
              </a:rPr>
              <a:t>Main responsibility of Network layer is to carry the data packets from the source to the destination without changing or using it. </a:t>
            </a:r>
            <a:endParaRPr/>
          </a:p>
          <a:p>
            <a:pPr indent="-228600" lvl="0" marL="228600" rtl="0" algn="l">
              <a:lnSpc>
                <a:spcPct val="90000"/>
              </a:lnSpc>
              <a:spcBef>
                <a:spcPts val="1000"/>
              </a:spcBef>
              <a:spcAft>
                <a:spcPts val="0"/>
              </a:spcAft>
              <a:buClr>
                <a:srgbClr val="273239"/>
              </a:buClr>
              <a:buSzPts val="2000"/>
              <a:buFont typeface="Calibri"/>
              <a:buAutoNum type="arabicPeriod"/>
            </a:pPr>
            <a:r>
              <a:rPr b="0" i="0" lang="en-GB" sz="2000">
                <a:solidFill>
                  <a:srgbClr val="273239"/>
                </a:solidFill>
                <a:latin typeface="Times New Roman"/>
                <a:ea typeface="Times New Roman"/>
                <a:cs typeface="Times New Roman"/>
                <a:sym typeface="Times New Roman"/>
              </a:rPr>
              <a:t>If the packets are too large for delivery, they are fragmented i.e., broken down into smaller packets. </a:t>
            </a:r>
            <a:endParaRPr/>
          </a:p>
          <a:p>
            <a:pPr indent="-228600" lvl="0" marL="228600" rtl="0" algn="l">
              <a:lnSpc>
                <a:spcPct val="90000"/>
              </a:lnSpc>
              <a:spcBef>
                <a:spcPts val="1000"/>
              </a:spcBef>
              <a:spcAft>
                <a:spcPts val="0"/>
              </a:spcAft>
              <a:buClr>
                <a:srgbClr val="273239"/>
              </a:buClr>
              <a:buSzPts val="2000"/>
              <a:buFont typeface="Calibri"/>
              <a:buAutoNum type="arabicPeriod"/>
            </a:pPr>
            <a:r>
              <a:rPr b="0" i="0" lang="en-GB" sz="2000">
                <a:solidFill>
                  <a:srgbClr val="273239"/>
                </a:solidFill>
                <a:latin typeface="Times New Roman"/>
                <a:ea typeface="Times New Roman"/>
                <a:cs typeface="Times New Roman"/>
                <a:sym typeface="Times New Roman"/>
              </a:rPr>
              <a:t>It decides the route to be taken by the packets to travel from the source to the destination among the multiple routes available in a network (also called as routing). </a:t>
            </a:r>
            <a:endParaRPr/>
          </a:p>
          <a:p>
            <a:pPr indent="-228600" lvl="0" marL="228600" rtl="0" algn="l">
              <a:lnSpc>
                <a:spcPct val="90000"/>
              </a:lnSpc>
              <a:spcBef>
                <a:spcPts val="1000"/>
              </a:spcBef>
              <a:spcAft>
                <a:spcPts val="0"/>
              </a:spcAft>
              <a:buClr>
                <a:srgbClr val="273239"/>
              </a:buClr>
              <a:buSzPts val="2000"/>
              <a:buFont typeface="Calibri"/>
              <a:buAutoNum type="arabicPeriod"/>
            </a:pPr>
            <a:r>
              <a:rPr b="0" i="0" lang="en-GB" sz="2000">
                <a:solidFill>
                  <a:srgbClr val="273239"/>
                </a:solidFill>
                <a:latin typeface="Times New Roman"/>
                <a:ea typeface="Times New Roman"/>
                <a:cs typeface="Times New Roman"/>
                <a:sym typeface="Times New Roman"/>
              </a:rPr>
              <a:t>The source and destination addresses are added to the data packets inside the network layer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GB"/>
              <a:t>In order to function properly with network devices, every IP network must contain three types of addresses: </a:t>
            </a:r>
            <a:endParaRPr/>
          </a:p>
          <a:p>
            <a:pPr indent="-228600" lvl="2" marL="1143000" rtl="0" algn="l">
              <a:lnSpc>
                <a:spcPct val="90000"/>
              </a:lnSpc>
              <a:spcBef>
                <a:spcPts val="500"/>
              </a:spcBef>
              <a:spcAft>
                <a:spcPts val="0"/>
              </a:spcAft>
              <a:buClr>
                <a:schemeClr val="dk1"/>
              </a:buClr>
              <a:buSzPts val="2800"/>
              <a:buChar char="•"/>
            </a:pPr>
            <a:r>
              <a:rPr b="1" lang="en-GB" sz="2800"/>
              <a:t> Network Address: </a:t>
            </a:r>
            <a:endParaRPr b="1" sz="2800"/>
          </a:p>
          <a:p>
            <a:pPr indent="-228600" lvl="3" marL="1600200" rtl="0" algn="l">
              <a:lnSpc>
                <a:spcPct val="90000"/>
              </a:lnSpc>
              <a:spcBef>
                <a:spcPts val="500"/>
              </a:spcBef>
              <a:spcAft>
                <a:spcPts val="0"/>
              </a:spcAft>
              <a:buClr>
                <a:schemeClr val="dk1"/>
              </a:buClr>
              <a:buSzPts val="2800"/>
              <a:buChar char="•"/>
            </a:pPr>
            <a:r>
              <a:rPr lang="en-GB" sz="2800"/>
              <a:t> All HOST BITS are set to 0.</a:t>
            </a:r>
            <a:endParaRPr/>
          </a:p>
          <a:p>
            <a:pPr indent="-228600" lvl="2" marL="1143000" rtl="0" algn="l">
              <a:lnSpc>
                <a:spcPct val="90000"/>
              </a:lnSpc>
              <a:spcBef>
                <a:spcPts val="500"/>
              </a:spcBef>
              <a:spcAft>
                <a:spcPts val="0"/>
              </a:spcAft>
              <a:buClr>
                <a:schemeClr val="dk1"/>
              </a:buClr>
              <a:buSzPts val="2800"/>
              <a:buChar char="•"/>
            </a:pPr>
            <a:r>
              <a:rPr b="1" lang="en-GB" sz="2800"/>
              <a:t>Host Address: </a:t>
            </a:r>
            <a:endParaRPr b="1" sz="2800"/>
          </a:p>
          <a:p>
            <a:pPr indent="-228600" lvl="3" marL="1600200" rtl="0" algn="l">
              <a:lnSpc>
                <a:spcPct val="90000"/>
              </a:lnSpc>
              <a:spcBef>
                <a:spcPts val="500"/>
              </a:spcBef>
              <a:spcAft>
                <a:spcPts val="0"/>
              </a:spcAft>
              <a:buClr>
                <a:schemeClr val="dk1"/>
              </a:buClr>
              <a:buSzPts val="2800"/>
              <a:buChar char="•"/>
            </a:pPr>
            <a:r>
              <a:rPr lang="en-GB" sz="2800"/>
              <a:t>HOST BITS will vary. </a:t>
            </a:r>
            <a:endParaRPr sz="2800"/>
          </a:p>
          <a:p>
            <a:pPr indent="-228600" lvl="2" marL="1143000" rtl="0" algn="l">
              <a:lnSpc>
                <a:spcPct val="90000"/>
              </a:lnSpc>
              <a:spcBef>
                <a:spcPts val="500"/>
              </a:spcBef>
              <a:spcAft>
                <a:spcPts val="0"/>
              </a:spcAft>
              <a:buClr>
                <a:schemeClr val="dk1"/>
              </a:buClr>
              <a:buSzPts val="2800"/>
              <a:buChar char="•"/>
            </a:pPr>
            <a:r>
              <a:rPr b="1" lang="en-GB" sz="2800"/>
              <a:t>Broadcast Address: </a:t>
            </a:r>
            <a:endParaRPr b="1" sz="2800"/>
          </a:p>
          <a:p>
            <a:pPr indent="-228600" lvl="3" marL="1600200" rtl="0" algn="l">
              <a:lnSpc>
                <a:spcPct val="90000"/>
              </a:lnSpc>
              <a:spcBef>
                <a:spcPts val="500"/>
              </a:spcBef>
              <a:spcAft>
                <a:spcPts val="0"/>
              </a:spcAft>
              <a:buClr>
                <a:schemeClr val="dk1"/>
              </a:buClr>
              <a:buSzPts val="2800"/>
              <a:buChar char="•"/>
            </a:pPr>
            <a:r>
              <a:rPr lang="en-GB" sz="2800"/>
              <a:t>All HOST BITS are set to 1. </a:t>
            </a:r>
            <a:endParaRPr sz="2800"/>
          </a:p>
          <a:p>
            <a:pPr indent="-228600" lvl="0" marL="228600" rtl="0" algn="l">
              <a:lnSpc>
                <a:spcPct val="90000"/>
              </a:lnSpc>
              <a:spcBef>
                <a:spcPts val="1000"/>
              </a:spcBef>
              <a:spcAft>
                <a:spcPts val="0"/>
              </a:spcAft>
              <a:buClr>
                <a:schemeClr val="dk1"/>
              </a:buClr>
              <a:buSzPts val="2800"/>
              <a:buChar char="•"/>
            </a:pPr>
            <a:r>
              <a:rPr lang="en-GB"/>
              <a:t>For a host to communicate directly with another host on the same network, they must have the same network portion.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Addresses per class</a:t>
            </a:r>
            <a:endParaRPr/>
          </a:p>
        </p:txBody>
      </p:sp>
      <p:pic>
        <p:nvPicPr>
          <p:cNvPr id="357" name="Google Shape;357;p51"/>
          <p:cNvPicPr preferRelativeResize="0"/>
          <p:nvPr/>
        </p:nvPicPr>
        <p:blipFill rotWithShape="1">
          <a:blip r:embed="rId3">
            <a:alphaModFix/>
          </a:blip>
          <a:srcRect b="0" l="0" r="0" t="0"/>
          <a:stretch/>
        </p:blipFill>
        <p:spPr>
          <a:xfrm>
            <a:off x="2108545" y="2338668"/>
            <a:ext cx="6835430" cy="3729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For every IP address range that we assign to a network segment, we automatically lose two addresses…. </a:t>
            </a:r>
            <a:endParaRPr/>
          </a:p>
          <a:p>
            <a:pPr indent="-228600" lvl="1" marL="685800" rtl="0" algn="l">
              <a:lnSpc>
                <a:spcPct val="90000"/>
              </a:lnSpc>
              <a:spcBef>
                <a:spcPts val="500"/>
              </a:spcBef>
              <a:spcAft>
                <a:spcPts val="0"/>
              </a:spcAft>
              <a:buClr>
                <a:schemeClr val="dk1"/>
              </a:buClr>
              <a:buSzPts val="2400"/>
              <a:buChar char="•"/>
            </a:pPr>
            <a:r>
              <a:rPr lang="en-GB"/>
              <a:t>One for the network address (sometimes called the wire address or subnetwork address) </a:t>
            </a:r>
            <a:endParaRPr/>
          </a:p>
          <a:p>
            <a:pPr indent="-228600" lvl="1" marL="685800" rtl="0" algn="l">
              <a:lnSpc>
                <a:spcPct val="90000"/>
              </a:lnSpc>
              <a:spcBef>
                <a:spcPts val="500"/>
              </a:spcBef>
              <a:spcAft>
                <a:spcPts val="0"/>
              </a:spcAft>
              <a:buClr>
                <a:schemeClr val="dk1"/>
              </a:buClr>
              <a:buSzPts val="2400"/>
              <a:buChar char="•"/>
            </a:pPr>
            <a:r>
              <a:rPr lang="en-GB"/>
              <a:t>One for the broadcast address for that network.</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63" name="Google Shape;363;p52"/>
          <p:cNvPicPr preferRelativeResize="0"/>
          <p:nvPr/>
        </p:nvPicPr>
        <p:blipFill rotWithShape="1">
          <a:blip r:embed="rId3">
            <a:alphaModFix/>
          </a:blip>
          <a:srcRect b="0" l="0" r="0" t="0"/>
          <a:stretch/>
        </p:blipFill>
        <p:spPr>
          <a:xfrm>
            <a:off x="1710297" y="4476750"/>
            <a:ext cx="7991475" cy="2381250"/>
          </a:xfrm>
          <a:prstGeom prst="rect">
            <a:avLst/>
          </a:prstGeom>
          <a:noFill/>
          <a:ln>
            <a:noFill/>
          </a:ln>
        </p:spPr>
      </p:pic>
      <p:pic>
        <p:nvPicPr>
          <p:cNvPr id="364" name="Google Shape;364;p52"/>
          <p:cNvPicPr preferRelativeResize="0"/>
          <p:nvPr/>
        </p:nvPicPr>
        <p:blipFill rotWithShape="1">
          <a:blip r:embed="rId4">
            <a:alphaModFix/>
          </a:blip>
          <a:srcRect b="0" l="0" r="0" t="0"/>
          <a:stretch/>
        </p:blipFill>
        <p:spPr>
          <a:xfrm>
            <a:off x="3939146" y="3767931"/>
            <a:ext cx="3533775" cy="466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idx="1" type="body"/>
          </p:nvPr>
        </p:nvSpPr>
        <p:spPr>
          <a:xfrm>
            <a:off x="703729" y="-92822"/>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b="1" lang="en-GB" sz="2600"/>
              <a:t>Problems</a:t>
            </a:r>
            <a:endParaRPr/>
          </a:p>
          <a:p>
            <a:pPr indent="0" lvl="2" marL="914400" rtl="0" algn="l">
              <a:lnSpc>
                <a:spcPct val="90000"/>
              </a:lnSpc>
              <a:spcBef>
                <a:spcPts val="500"/>
              </a:spcBef>
              <a:spcAft>
                <a:spcPts val="0"/>
              </a:spcAft>
              <a:buClr>
                <a:schemeClr val="dk1"/>
              </a:buClr>
              <a:buSzPts val="2600"/>
              <a:buNone/>
            </a:pPr>
            <a:r>
              <a:rPr lang="en-GB" sz="2600"/>
              <a:t>Ip address: 134.35.78.2</a:t>
            </a:r>
            <a:endParaRPr/>
          </a:p>
          <a:p>
            <a:pPr indent="0" lvl="2" marL="914400" rtl="0" algn="l">
              <a:lnSpc>
                <a:spcPct val="90000"/>
              </a:lnSpc>
              <a:spcBef>
                <a:spcPts val="500"/>
              </a:spcBef>
              <a:spcAft>
                <a:spcPts val="0"/>
              </a:spcAft>
              <a:buClr>
                <a:schemeClr val="dk1"/>
              </a:buClr>
              <a:buSzPts val="2600"/>
              <a:buNone/>
            </a:pPr>
            <a:r>
              <a:rPr lang="en-GB" sz="2600"/>
              <a:t>Class: B</a:t>
            </a:r>
            <a:endParaRPr/>
          </a:p>
          <a:p>
            <a:pPr indent="0" lvl="2" marL="914400" rtl="0" algn="l">
              <a:lnSpc>
                <a:spcPct val="90000"/>
              </a:lnSpc>
              <a:spcBef>
                <a:spcPts val="500"/>
              </a:spcBef>
              <a:spcAft>
                <a:spcPts val="0"/>
              </a:spcAft>
              <a:buClr>
                <a:schemeClr val="dk1"/>
              </a:buClr>
              <a:buSzPts val="2600"/>
              <a:buNone/>
            </a:pPr>
            <a:r>
              <a:rPr lang="en-GB" sz="2600"/>
              <a:t>Netid bits:2 Byte Netid : 134.35</a:t>
            </a:r>
            <a:endParaRPr sz="2600"/>
          </a:p>
          <a:p>
            <a:pPr indent="0" lvl="2" marL="914400" rtl="0" algn="l">
              <a:lnSpc>
                <a:spcPct val="90000"/>
              </a:lnSpc>
              <a:spcBef>
                <a:spcPts val="500"/>
              </a:spcBef>
              <a:spcAft>
                <a:spcPts val="0"/>
              </a:spcAft>
              <a:buClr>
                <a:schemeClr val="dk1"/>
              </a:buClr>
              <a:buSzPts val="2600"/>
              <a:buNone/>
            </a:pPr>
            <a:r>
              <a:rPr lang="en-GB" sz="2600"/>
              <a:t>Network address: 134.35.0.0</a:t>
            </a:r>
            <a:endParaRPr/>
          </a:p>
          <a:p>
            <a:pPr indent="0" lvl="0" marL="0" rtl="0" algn="l">
              <a:lnSpc>
                <a:spcPct val="90000"/>
              </a:lnSpc>
              <a:spcBef>
                <a:spcPts val="1000"/>
              </a:spcBef>
              <a:spcAft>
                <a:spcPts val="0"/>
              </a:spcAft>
              <a:buClr>
                <a:schemeClr val="dk1"/>
              </a:buClr>
              <a:buSzPts val="2600"/>
              <a:buNone/>
            </a:pPr>
            <a:r>
              <a:rPr lang="en-GB" sz="2600"/>
              <a:t>            Default Subnet mask : 255.255.0.0</a:t>
            </a:r>
            <a:endParaRPr/>
          </a:p>
          <a:p>
            <a:pPr indent="-228600" lvl="0" marL="228600" rtl="0" algn="l">
              <a:lnSpc>
                <a:spcPct val="90000"/>
              </a:lnSpc>
              <a:spcBef>
                <a:spcPts val="1000"/>
              </a:spcBef>
              <a:spcAft>
                <a:spcPts val="0"/>
              </a:spcAft>
              <a:buClr>
                <a:schemeClr val="dk1"/>
              </a:buClr>
              <a:buSzPts val="2600"/>
              <a:buChar char="•"/>
            </a:pPr>
            <a:r>
              <a:rPr b="1" lang="en-GB" sz="2600"/>
              <a:t>TRY</a:t>
            </a:r>
            <a:endParaRPr/>
          </a:p>
          <a:p>
            <a:pPr indent="0" lvl="0" marL="0" rtl="0" algn="l">
              <a:lnSpc>
                <a:spcPct val="90000"/>
              </a:lnSpc>
              <a:spcBef>
                <a:spcPts val="1000"/>
              </a:spcBef>
              <a:spcAft>
                <a:spcPts val="0"/>
              </a:spcAft>
              <a:buClr>
                <a:schemeClr val="dk1"/>
              </a:buClr>
              <a:buSzPts val="2600"/>
              <a:buNone/>
            </a:pPr>
            <a:r>
              <a:rPr lang="en-GB" sz="2600"/>
              <a:t>1.The network address: 17.0.0.0.</a:t>
            </a:r>
            <a:endParaRPr/>
          </a:p>
          <a:p>
            <a:pPr indent="0" lvl="0" marL="0" rtl="0" algn="l">
              <a:lnSpc>
                <a:spcPct val="90000"/>
              </a:lnSpc>
              <a:spcBef>
                <a:spcPts val="1000"/>
              </a:spcBef>
              <a:spcAft>
                <a:spcPts val="0"/>
              </a:spcAft>
              <a:buClr>
                <a:schemeClr val="dk1"/>
              </a:buClr>
              <a:buSzPts val="2600"/>
              <a:buNone/>
            </a:pPr>
            <a:r>
              <a:rPr lang="en-GB" sz="2600"/>
              <a:t>                 Find i) the Block ( net id) ii) the range of addresses.</a:t>
            </a:r>
            <a:endParaRPr/>
          </a:p>
          <a:p>
            <a:pPr indent="0" lvl="0" marL="0" rtl="0" algn="l">
              <a:lnSpc>
                <a:spcPct val="90000"/>
              </a:lnSpc>
              <a:spcBef>
                <a:spcPts val="1000"/>
              </a:spcBef>
              <a:spcAft>
                <a:spcPts val="0"/>
              </a:spcAft>
              <a:buClr>
                <a:schemeClr val="dk1"/>
              </a:buClr>
              <a:buSzPts val="2600"/>
              <a:buNone/>
            </a:pPr>
            <a:r>
              <a:rPr lang="en-GB" sz="2600"/>
              <a:t>2. The network address : 132.21.0.0.</a:t>
            </a:r>
            <a:endParaRPr/>
          </a:p>
          <a:p>
            <a:pPr indent="0" lvl="0" marL="0" rtl="0" algn="l">
              <a:lnSpc>
                <a:spcPct val="90000"/>
              </a:lnSpc>
              <a:spcBef>
                <a:spcPts val="1000"/>
              </a:spcBef>
              <a:spcAft>
                <a:spcPts val="0"/>
              </a:spcAft>
              <a:buClr>
                <a:schemeClr val="dk1"/>
              </a:buClr>
              <a:buSzPts val="2600"/>
              <a:buNone/>
            </a:pPr>
            <a:r>
              <a:rPr lang="en-GB" sz="2600"/>
              <a:t>                 Find i) the Block ii) the range of addresses.</a:t>
            </a:r>
            <a:endParaRPr/>
          </a:p>
          <a:p>
            <a:pPr indent="0" lvl="0" marL="0" rtl="0" algn="l">
              <a:lnSpc>
                <a:spcPct val="90000"/>
              </a:lnSpc>
              <a:spcBef>
                <a:spcPts val="1000"/>
              </a:spcBef>
              <a:spcAft>
                <a:spcPts val="0"/>
              </a:spcAft>
              <a:buClr>
                <a:schemeClr val="dk1"/>
              </a:buClr>
              <a:buSzPts val="2600"/>
              <a:buNone/>
            </a:pPr>
            <a:r>
              <a:rPr lang="en-GB" sz="2600"/>
              <a:t>3. Given the network address 220.34.76.0</a:t>
            </a:r>
            <a:endParaRPr/>
          </a:p>
          <a:p>
            <a:pPr indent="0" lvl="0" marL="0" rtl="0" algn="l">
              <a:lnSpc>
                <a:spcPct val="90000"/>
              </a:lnSpc>
              <a:spcBef>
                <a:spcPts val="1000"/>
              </a:spcBef>
              <a:spcAft>
                <a:spcPts val="0"/>
              </a:spcAft>
              <a:buClr>
                <a:schemeClr val="dk1"/>
              </a:buClr>
              <a:buSzPts val="2600"/>
              <a:buNone/>
            </a:pPr>
            <a:r>
              <a:rPr lang="en-GB" sz="2600"/>
              <a:t>                Find i) the Block ii) the range of addresses.</a:t>
            </a:r>
            <a:endParaRPr/>
          </a:p>
          <a:p>
            <a:pPr indent="0" lvl="0" marL="0" rtl="0" algn="l">
              <a:lnSpc>
                <a:spcPct val="90000"/>
              </a:lnSpc>
              <a:spcBef>
                <a:spcPts val="1000"/>
              </a:spcBef>
              <a:spcAft>
                <a:spcPts val="0"/>
              </a:spcAft>
              <a:buClr>
                <a:schemeClr val="dk1"/>
              </a:buClr>
              <a:buSzPts val="2600"/>
              <a:buNone/>
            </a:pPr>
            <a:r>
              <a:rPr lang="en-GB" sz="2600"/>
              <a:t>4. The given IP address is 23.56.7.91. find the network address.</a:t>
            </a:r>
            <a:endParaRPr/>
          </a:p>
          <a:p>
            <a:pPr indent="0" lvl="0" marL="0" rtl="0" algn="l">
              <a:lnSpc>
                <a:spcPct val="90000"/>
              </a:lnSpc>
              <a:spcBef>
                <a:spcPts val="1000"/>
              </a:spcBef>
              <a:spcAft>
                <a:spcPts val="0"/>
              </a:spcAft>
              <a:buClr>
                <a:schemeClr val="dk1"/>
              </a:buClr>
              <a:buSzPts val="2600"/>
              <a:buNone/>
            </a:pPr>
            <a:r>
              <a:t/>
            </a:r>
            <a:endParaRPr sz="2600"/>
          </a:p>
          <a:p>
            <a:pPr indent="0" lvl="0" marL="0" rtl="0" algn="l">
              <a:lnSpc>
                <a:spcPct val="90000"/>
              </a:lnSpc>
              <a:spcBef>
                <a:spcPts val="1000"/>
              </a:spcBef>
              <a:spcAft>
                <a:spcPts val="0"/>
              </a:spcAft>
              <a:buClr>
                <a:schemeClr val="dk1"/>
              </a:buClr>
              <a:buSzPts val="2600"/>
              <a:buNone/>
            </a:pPr>
            <a:r>
              <a:t/>
            </a:r>
            <a:endParaRPr sz="2600"/>
          </a:p>
          <a:p>
            <a:pPr indent="0" lvl="0" marL="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GB"/>
              <a:t>Solution</a:t>
            </a:r>
            <a:endParaRPr/>
          </a:p>
          <a:p>
            <a:pPr indent="-514350" lvl="0" marL="514350" rtl="0" algn="l">
              <a:lnSpc>
                <a:spcPct val="90000"/>
              </a:lnSpc>
              <a:spcBef>
                <a:spcPts val="1000"/>
              </a:spcBef>
              <a:spcAft>
                <a:spcPts val="0"/>
              </a:spcAft>
              <a:buClr>
                <a:schemeClr val="dk1"/>
              </a:buClr>
              <a:buSzPct val="100000"/>
              <a:buAutoNum type="arabicPeriod"/>
            </a:pPr>
            <a:r>
              <a:rPr lang="en-GB"/>
              <a:t>The class is A because the first byte is between 0 and 127. The block has a netid of 17. The addresses range from 17.0.0.0 to 17.255.255.255.</a:t>
            </a:r>
            <a:endParaRPr/>
          </a:p>
          <a:p>
            <a:pPr indent="-514350" lvl="0" marL="514350" rtl="0" algn="l">
              <a:lnSpc>
                <a:spcPct val="90000"/>
              </a:lnSpc>
              <a:spcBef>
                <a:spcPts val="1000"/>
              </a:spcBef>
              <a:spcAft>
                <a:spcPts val="0"/>
              </a:spcAft>
              <a:buClr>
                <a:schemeClr val="dk1"/>
              </a:buClr>
              <a:buSzPct val="100000"/>
              <a:buAutoNum type="arabicPeriod"/>
            </a:pPr>
            <a:r>
              <a:rPr lang="en-GB"/>
              <a:t>The class is B because the first byte is between 128 and 191. The block has a netid of 132.21. The addresses range from 132.21.0.0 to 132.21.255.255.</a:t>
            </a:r>
            <a:endParaRPr/>
          </a:p>
          <a:p>
            <a:pPr indent="-514350" lvl="0" marL="514350" rtl="0" algn="l">
              <a:lnSpc>
                <a:spcPct val="90000"/>
              </a:lnSpc>
              <a:spcBef>
                <a:spcPts val="1000"/>
              </a:spcBef>
              <a:spcAft>
                <a:spcPts val="0"/>
              </a:spcAft>
              <a:buClr>
                <a:schemeClr val="dk1"/>
              </a:buClr>
              <a:buSzPct val="100000"/>
              <a:buAutoNum type="arabicPeriod"/>
            </a:pPr>
            <a:r>
              <a:rPr lang="en-GB"/>
              <a:t>The class is C because the first byte is between 192 and 223. The block has a netid of 220.34.76. The addresses range from 220.34.76.0 to 220.34.76.255.</a:t>
            </a:r>
            <a:endParaRPr/>
          </a:p>
          <a:p>
            <a:pPr indent="-514350" lvl="0" marL="514350" rtl="0" algn="l">
              <a:lnSpc>
                <a:spcPct val="90000"/>
              </a:lnSpc>
              <a:spcBef>
                <a:spcPts val="1000"/>
              </a:spcBef>
              <a:spcAft>
                <a:spcPts val="0"/>
              </a:spcAft>
              <a:buClr>
                <a:schemeClr val="dk1"/>
              </a:buClr>
              <a:buSzPct val="100000"/>
              <a:buAutoNum type="arabicPeriod"/>
            </a:pPr>
            <a:r>
              <a:rPr lang="en-GB"/>
              <a:t>The default mask is 255.0.0.0, which means that only the first byte is preserved and the other 3 bytes are set to 0s. The network address is 23.0.0.0.</a:t>
            </a:r>
            <a:endParaRPr/>
          </a:p>
          <a:p>
            <a:pPr indent="-349885" lvl="0" marL="514350" rtl="0" algn="l">
              <a:lnSpc>
                <a:spcPct val="90000"/>
              </a:lnSpc>
              <a:spcBef>
                <a:spcPts val="1000"/>
              </a:spcBef>
              <a:spcAft>
                <a:spcPts val="0"/>
              </a:spcAft>
              <a:buClr>
                <a:schemeClr val="dk1"/>
              </a:buClr>
              <a:buSzPct val="100000"/>
              <a:buNone/>
            </a:pPr>
            <a:r>
              <a:t/>
            </a:r>
            <a:endParaRPr/>
          </a:p>
          <a:p>
            <a:pPr indent="-349885" lvl="0" marL="51435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5"/>
          <p:cNvPicPr preferRelativeResize="0"/>
          <p:nvPr>
            <p:ph idx="1" type="body"/>
          </p:nvPr>
        </p:nvPicPr>
        <p:blipFill rotWithShape="1">
          <a:blip r:embed="rId3">
            <a:alphaModFix/>
          </a:blip>
          <a:srcRect b="0" l="0" r="0" t="0"/>
          <a:stretch/>
        </p:blipFill>
        <p:spPr>
          <a:xfrm>
            <a:off x="1970120" y="1047023"/>
            <a:ext cx="8251760" cy="51299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6"/>
          <p:cNvPicPr preferRelativeResize="0"/>
          <p:nvPr>
            <p:ph idx="1" type="body"/>
          </p:nvPr>
        </p:nvPicPr>
        <p:blipFill rotWithShape="1">
          <a:blip r:embed="rId3">
            <a:alphaModFix/>
          </a:blip>
          <a:srcRect b="0" l="0" r="0" t="0"/>
          <a:stretch/>
        </p:blipFill>
        <p:spPr>
          <a:xfrm>
            <a:off x="1856161" y="1825625"/>
            <a:ext cx="8479677" cy="43513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t>Ip address shows who u r</a:t>
            </a:r>
            <a:endParaRPr/>
          </a:p>
          <a:p>
            <a:pPr indent="-228600" lvl="0" marL="228600" rtl="0" algn="l">
              <a:lnSpc>
                <a:spcPct val="90000"/>
              </a:lnSpc>
              <a:spcBef>
                <a:spcPts val="1000"/>
              </a:spcBef>
              <a:spcAft>
                <a:spcPts val="0"/>
              </a:spcAft>
              <a:buClr>
                <a:schemeClr val="dk1"/>
              </a:buClr>
              <a:buSzPts val="2800"/>
              <a:buChar char="•"/>
            </a:pPr>
            <a:r>
              <a:rPr lang="en-GB"/>
              <a:t>Subnet mask shows who r ur neighbour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Subnetting</a:t>
            </a:r>
            <a:endParaRPr/>
          </a:p>
        </p:txBody>
      </p:sp>
      <p:pic>
        <p:nvPicPr>
          <p:cNvPr id="396" name="Google Shape;396;p58"/>
          <p:cNvPicPr preferRelativeResize="0"/>
          <p:nvPr>
            <p:ph idx="1" type="body"/>
          </p:nvPr>
        </p:nvPicPr>
        <p:blipFill rotWithShape="1">
          <a:blip r:embed="rId3">
            <a:alphaModFix/>
          </a:blip>
          <a:srcRect b="0" l="0" r="0" t="0"/>
          <a:stretch/>
        </p:blipFill>
        <p:spPr>
          <a:xfrm>
            <a:off x="838200" y="2034933"/>
            <a:ext cx="10515600" cy="39327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9"/>
          <p:cNvPicPr preferRelativeResize="0"/>
          <p:nvPr>
            <p:ph idx="1" type="body"/>
          </p:nvPr>
        </p:nvPicPr>
        <p:blipFill rotWithShape="1">
          <a:blip r:embed="rId3">
            <a:alphaModFix/>
          </a:blip>
          <a:srcRect b="0" l="0" r="0" t="0"/>
          <a:stretch/>
        </p:blipFill>
        <p:spPr>
          <a:xfrm>
            <a:off x="2714893" y="1825625"/>
            <a:ext cx="6762214" cy="43513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73239"/>
              </a:buClr>
              <a:buSzPct val="100000"/>
              <a:buChar char="•"/>
            </a:pPr>
            <a:r>
              <a:rPr b="0" i="0" lang="en-GB" sz="2400">
                <a:solidFill>
                  <a:srgbClr val="273239"/>
                </a:solidFill>
                <a:latin typeface="Times New Roman"/>
                <a:ea typeface="Times New Roman"/>
                <a:cs typeface="Times New Roman"/>
                <a:sym typeface="Times New Roman"/>
              </a:rPr>
              <a:t>The </a:t>
            </a:r>
            <a:r>
              <a:rPr b="1" i="0" lang="en-GB" sz="2400">
                <a:solidFill>
                  <a:srgbClr val="273239"/>
                </a:solidFill>
                <a:latin typeface="Times New Roman"/>
                <a:ea typeface="Times New Roman"/>
                <a:cs typeface="Times New Roman"/>
                <a:sym typeface="Times New Roman"/>
              </a:rPr>
              <a:t>services</a:t>
            </a:r>
            <a:r>
              <a:rPr b="0" i="0" lang="en-GB" sz="2400">
                <a:solidFill>
                  <a:srgbClr val="273239"/>
                </a:solidFill>
                <a:latin typeface="Times New Roman"/>
                <a:ea typeface="Times New Roman"/>
                <a:cs typeface="Times New Roman"/>
                <a:sym typeface="Times New Roman"/>
              </a:rPr>
              <a:t> which are offered by the network layer protocol are as follows: </a:t>
            </a:r>
            <a:endParaRPr/>
          </a:p>
          <a:p>
            <a:pPr indent="-228600" lvl="0" marL="228600" rtl="0" algn="l">
              <a:lnSpc>
                <a:spcPct val="90000"/>
              </a:lnSpc>
              <a:spcBef>
                <a:spcPts val="1000"/>
              </a:spcBef>
              <a:spcAft>
                <a:spcPts val="0"/>
              </a:spcAft>
              <a:buClr>
                <a:srgbClr val="273239"/>
              </a:buClr>
              <a:buSzPct val="100000"/>
              <a:buFont typeface="Calibri"/>
              <a:buAutoNum type="arabicPeriod"/>
            </a:pPr>
            <a:r>
              <a:rPr b="1" lang="en-GB" sz="2400">
                <a:solidFill>
                  <a:srgbClr val="273239"/>
                </a:solidFill>
                <a:latin typeface="Times New Roman"/>
                <a:ea typeface="Times New Roman"/>
                <a:cs typeface="Times New Roman"/>
                <a:sym typeface="Times New Roman"/>
              </a:rPr>
              <a:t>Packetizing</a:t>
            </a:r>
            <a:r>
              <a:rPr b="1" i="0" lang="en-GB" sz="2400">
                <a:solidFill>
                  <a:srgbClr val="273239"/>
                </a:solidFill>
                <a:latin typeface="Times New Roman"/>
                <a:ea typeface="Times New Roman"/>
                <a:cs typeface="Times New Roman"/>
                <a:sym typeface="Times New Roman"/>
              </a:rPr>
              <a:t> –</a:t>
            </a:r>
            <a:r>
              <a:rPr b="0" i="0" lang="en-GB" sz="2400">
                <a:solidFill>
                  <a:srgbClr val="273239"/>
                </a:solidFill>
                <a:latin typeface="Times New Roman"/>
                <a:ea typeface="Times New Roman"/>
                <a:cs typeface="Times New Roman"/>
                <a:sym typeface="Times New Roman"/>
              </a:rPr>
              <a:t> </a:t>
            </a:r>
            <a:br>
              <a:rPr b="0" i="0" lang="en-GB" sz="2400">
                <a:solidFill>
                  <a:srgbClr val="273239"/>
                </a:solidFill>
                <a:latin typeface="Times New Roman"/>
                <a:ea typeface="Times New Roman"/>
                <a:cs typeface="Times New Roman"/>
                <a:sym typeface="Times New Roman"/>
              </a:rPr>
            </a:br>
            <a:r>
              <a:rPr b="0" i="0" lang="en-GB" sz="2400">
                <a:solidFill>
                  <a:srgbClr val="273239"/>
                </a:solidFill>
                <a:latin typeface="Times New Roman"/>
                <a:ea typeface="Times New Roman"/>
                <a:cs typeface="Times New Roman"/>
                <a:sym typeface="Times New Roman"/>
              </a:rPr>
              <a:t>The process of encapsulating the data received from upper layers of the network(also called as payload) in a network layer packet at the source and decapsulating the payload from the network layer packet at the destination is known as packetizing. </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GB" sz="2400">
                <a:solidFill>
                  <a:srgbClr val="273239"/>
                </a:solidFill>
                <a:latin typeface="Times New Roman"/>
                <a:ea typeface="Times New Roman"/>
                <a:cs typeface="Times New Roman"/>
                <a:sym typeface="Times New Roman"/>
              </a:rPr>
              <a:t>The source host adds a header that contains the source and destination address and some other relevant information required by the network layer protocol to the payload received from the upper layer protocol, and delivers the packet to the data link layer. </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GB" sz="2400">
                <a:solidFill>
                  <a:srgbClr val="273239"/>
                </a:solidFill>
                <a:latin typeface="Times New Roman"/>
                <a:ea typeface="Times New Roman"/>
                <a:cs typeface="Times New Roman"/>
                <a:sym typeface="Times New Roman"/>
              </a:rPr>
              <a:t>The destination host receives the network layer packet from its data link layer, decapsulates the packet, and delivers the payload to the corresponding upper layer protocol. The routers in the path are not allowed to change either the source or the destination address. The routers in the path are not allowed to decapsulate the packets they receive unless they need to be fragmented.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0"/>
          <p:cNvPicPr preferRelativeResize="0"/>
          <p:nvPr>
            <p:ph idx="1" type="body"/>
          </p:nvPr>
        </p:nvPicPr>
        <p:blipFill rotWithShape="1">
          <a:blip r:embed="rId3">
            <a:alphaModFix/>
          </a:blip>
          <a:srcRect b="0" l="0" r="0" t="0"/>
          <a:stretch/>
        </p:blipFill>
        <p:spPr>
          <a:xfrm>
            <a:off x="1490028" y="1825625"/>
            <a:ext cx="9211943" cy="435133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1"/>
          <p:cNvPicPr preferRelativeResize="0"/>
          <p:nvPr>
            <p:ph idx="1" type="body"/>
          </p:nvPr>
        </p:nvPicPr>
        <p:blipFill rotWithShape="1">
          <a:blip r:embed="rId3">
            <a:alphaModFix/>
          </a:blip>
          <a:srcRect b="0" l="0" r="0" t="0"/>
          <a:stretch/>
        </p:blipFill>
        <p:spPr>
          <a:xfrm>
            <a:off x="838200" y="3380613"/>
            <a:ext cx="10515600" cy="12413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62"/>
          <p:cNvPicPr preferRelativeResize="0"/>
          <p:nvPr>
            <p:ph idx="1" type="body"/>
          </p:nvPr>
        </p:nvPicPr>
        <p:blipFill rotWithShape="1">
          <a:blip r:embed="rId3">
            <a:alphaModFix/>
          </a:blip>
          <a:srcRect b="0" l="0" r="0" t="0"/>
          <a:stretch/>
        </p:blipFill>
        <p:spPr>
          <a:xfrm>
            <a:off x="1828112" y="1825625"/>
            <a:ext cx="8535775" cy="43513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3"/>
          <p:cNvPicPr preferRelativeResize="0"/>
          <p:nvPr>
            <p:ph idx="1" type="body"/>
          </p:nvPr>
        </p:nvPicPr>
        <p:blipFill rotWithShape="1">
          <a:blip r:embed="rId3">
            <a:alphaModFix/>
          </a:blip>
          <a:srcRect b="0" l="0" r="0" t="0"/>
          <a:stretch/>
        </p:blipFill>
        <p:spPr>
          <a:xfrm>
            <a:off x="838200" y="3218779"/>
            <a:ext cx="10515600" cy="156503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64"/>
          <p:cNvPicPr preferRelativeResize="0"/>
          <p:nvPr>
            <p:ph idx="1" type="body"/>
          </p:nvPr>
        </p:nvPicPr>
        <p:blipFill rotWithShape="1">
          <a:blip r:embed="rId3">
            <a:alphaModFix/>
          </a:blip>
          <a:srcRect b="0" l="0" r="0" t="0"/>
          <a:stretch/>
        </p:blipFill>
        <p:spPr>
          <a:xfrm>
            <a:off x="1542861" y="1825625"/>
            <a:ext cx="9106278" cy="435133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5"/>
          <p:cNvPicPr preferRelativeResize="0"/>
          <p:nvPr>
            <p:ph idx="1" type="body"/>
          </p:nvPr>
        </p:nvPicPr>
        <p:blipFill rotWithShape="1">
          <a:blip r:embed="rId3">
            <a:alphaModFix/>
          </a:blip>
          <a:srcRect b="0" l="0" r="0" t="0"/>
          <a:stretch/>
        </p:blipFill>
        <p:spPr>
          <a:xfrm>
            <a:off x="838200" y="3390739"/>
            <a:ext cx="10515600" cy="12211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6"/>
          <p:cNvPicPr preferRelativeResize="0"/>
          <p:nvPr>
            <p:ph idx="1" type="body"/>
          </p:nvPr>
        </p:nvPicPr>
        <p:blipFill rotWithShape="1">
          <a:blip r:embed="rId3">
            <a:alphaModFix/>
          </a:blip>
          <a:srcRect b="0" l="0" r="0" t="0"/>
          <a:stretch/>
        </p:blipFill>
        <p:spPr>
          <a:xfrm>
            <a:off x="2053485" y="1825625"/>
            <a:ext cx="8085030" cy="43513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ph idx="1" type="body"/>
          </p:nvPr>
        </p:nvPicPr>
        <p:blipFill rotWithShape="1">
          <a:blip r:embed="rId3">
            <a:alphaModFix/>
          </a:blip>
          <a:srcRect b="0" l="0" r="0" t="0"/>
          <a:stretch/>
        </p:blipFill>
        <p:spPr>
          <a:xfrm>
            <a:off x="1958707" y="1825625"/>
            <a:ext cx="8274586" cy="435133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8"/>
          <p:cNvPicPr preferRelativeResize="0"/>
          <p:nvPr>
            <p:ph idx="1" type="body"/>
          </p:nvPr>
        </p:nvPicPr>
        <p:blipFill rotWithShape="1">
          <a:blip r:embed="rId3">
            <a:alphaModFix/>
          </a:blip>
          <a:srcRect b="0" l="0" r="0" t="0"/>
          <a:stretch/>
        </p:blipFill>
        <p:spPr>
          <a:xfrm>
            <a:off x="1425649" y="1825625"/>
            <a:ext cx="9340702" cy="435133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Number of subnets and valid host</a:t>
            </a:r>
            <a:endParaRPr/>
          </a:p>
        </p:txBody>
      </p:sp>
      <p:pic>
        <p:nvPicPr>
          <p:cNvPr id="452" name="Google Shape;452;p69"/>
          <p:cNvPicPr preferRelativeResize="0"/>
          <p:nvPr>
            <p:ph idx="1" type="body"/>
          </p:nvPr>
        </p:nvPicPr>
        <p:blipFill rotWithShape="1">
          <a:blip r:embed="rId3">
            <a:alphaModFix/>
          </a:blip>
          <a:srcRect b="0" l="0" r="0" t="0"/>
          <a:stretch/>
        </p:blipFill>
        <p:spPr>
          <a:xfrm>
            <a:off x="2951542" y="1825625"/>
            <a:ext cx="6288915" cy="4351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000"/>
              <a:buChar char="•"/>
            </a:pPr>
            <a:r>
              <a:rPr b="1" i="0" lang="en-GB" sz="2000">
                <a:solidFill>
                  <a:srgbClr val="273239"/>
                </a:solidFill>
                <a:latin typeface="Times New Roman"/>
                <a:ea typeface="Times New Roman"/>
                <a:cs typeface="Times New Roman"/>
                <a:sym typeface="Times New Roman"/>
              </a:rPr>
              <a:t>Routing and Forwarding –</a:t>
            </a:r>
            <a:r>
              <a:rPr b="0" i="0" lang="en-GB" sz="2000">
                <a:solidFill>
                  <a:srgbClr val="273239"/>
                </a:solidFill>
                <a:latin typeface="Times New Roman"/>
                <a:ea typeface="Times New Roman"/>
                <a:cs typeface="Times New Roman"/>
                <a:sym typeface="Times New Roman"/>
              </a:rPr>
              <a:t> </a:t>
            </a:r>
            <a:br>
              <a:rPr lang="en-GB" sz="2000">
                <a:latin typeface="Times New Roman"/>
                <a:ea typeface="Times New Roman"/>
                <a:cs typeface="Times New Roman"/>
                <a:sym typeface="Times New Roman"/>
              </a:rPr>
            </a:br>
            <a:r>
              <a:rPr b="0" i="0" lang="en-GB" sz="2000">
                <a:solidFill>
                  <a:srgbClr val="273239"/>
                </a:solidFill>
                <a:latin typeface="Times New Roman"/>
                <a:ea typeface="Times New Roman"/>
                <a:cs typeface="Times New Roman"/>
                <a:sym typeface="Times New Roman"/>
              </a:rPr>
              <a:t>These are two other services offered by the network layer. </a:t>
            </a:r>
            <a:endParaRPr/>
          </a:p>
          <a:p>
            <a:pPr indent="-228600" lvl="0" marL="228600" rtl="0" algn="l">
              <a:lnSpc>
                <a:spcPct val="90000"/>
              </a:lnSpc>
              <a:spcBef>
                <a:spcPts val="1000"/>
              </a:spcBef>
              <a:spcAft>
                <a:spcPts val="0"/>
              </a:spcAft>
              <a:buClr>
                <a:srgbClr val="273239"/>
              </a:buClr>
              <a:buSzPts val="2000"/>
              <a:buChar char="•"/>
            </a:pPr>
            <a:r>
              <a:rPr b="0" i="0" lang="en-GB" sz="2000">
                <a:solidFill>
                  <a:srgbClr val="273239"/>
                </a:solidFill>
                <a:latin typeface="Times New Roman"/>
                <a:ea typeface="Times New Roman"/>
                <a:cs typeface="Times New Roman"/>
                <a:sym typeface="Times New Roman"/>
              </a:rPr>
              <a:t>In a network, there are a number of routes available from the source to the destination. The network layer specifies has some strategies which find out the best possible route. This process is referred to as routing. There are a number of routing protocols which are used in this process and they should be run to help the routers coordinate with each other and help in establishing communication throughout the network. </a:t>
            </a:r>
            <a:endParaRPr/>
          </a:p>
          <a:p>
            <a:pPr indent="-228600" lvl="0" marL="228600" rtl="0" algn="l">
              <a:lnSpc>
                <a:spcPct val="90000"/>
              </a:lnSpc>
              <a:spcBef>
                <a:spcPts val="1000"/>
              </a:spcBef>
              <a:spcAft>
                <a:spcPts val="0"/>
              </a:spcAft>
              <a:buClr>
                <a:srgbClr val="273239"/>
              </a:buClr>
              <a:buSzPts val="2000"/>
              <a:buChar char="•"/>
            </a:pPr>
            <a:r>
              <a:rPr b="0" i="0" lang="en-GB" sz="2000">
                <a:solidFill>
                  <a:srgbClr val="273239"/>
                </a:solidFill>
                <a:latin typeface="Times New Roman"/>
                <a:ea typeface="Times New Roman"/>
                <a:cs typeface="Times New Roman"/>
                <a:sym typeface="Times New Roman"/>
              </a:rPr>
              <a:t>Forwarding is simply defined as the action applied by each router when a packet arrives at one of its interfaces. When a router receives a packet from one of its attached networks, it needs to forward the packet to another attached network</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70"/>
          <p:cNvPicPr preferRelativeResize="0"/>
          <p:nvPr/>
        </p:nvPicPr>
        <p:blipFill rotWithShape="1">
          <a:blip r:embed="rId3">
            <a:alphaModFix/>
          </a:blip>
          <a:srcRect b="0" l="0" r="0" t="0"/>
          <a:stretch/>
        </p:blipFill>
        <p:spPr>
          <a:xfrm>
            <a:off x="2330256" y="942847"/>
            <a:ext cx="7531487" cy="497230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Super netting</a:t>
            </a:r>
            <a:endParaRPr/>
          </a:p>
        </p:txBody>
      </p:sp>
      <p:sp>
        <p:nvSpPr>
          <p:cNvPr id="463" name="Google Shape;463;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1800"/>
              <a:buNone/>
            </a:pPr>
            <a:r>
              <a:rPr b="1" i="0" lang="en-GB" sz="1800" u="none" strike="noStrike">
                <a:solidFill>
                  <a:srgbClr val="000000"/>
                </a:solidFill>
                <a:latin typeface="Calibri"/>
                <a:ea typeface="Calibri"/>
                <a:cs typeface="Calibri"/>
                <a:sym typeface="Calibri"/>
              </a:rPr>
              <a:t>Why Super-netting</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Suppose an organization is started with 250 hosts now they need to increase the No. of hosts to 500 then they can use 2 class C blocks ie., super-netting. </a:t>
            </a:r>
            <a:endParaRPr b="0"/>
          </a:p>
          <a:p>
            <a:pPr indent="0" lvl="0" marL="0" rtl="0" algn="l">
              <a:lnSpc>
                <a:spcPct val="90000"/>
              </a:lnSpc>
              <a:spcBef>
                <a:spcPts val="1000"/>
              </a:spcBef>
              <a:spcAft>
                <a:spcPts val="0"/>
              </a:spcAft>
              <a:buClr>
                <a:schemeClr val="dk1"/>
              </a:buClr>
              <a:buSzPts val="2800"/>
              <a:buNone/>
            </a:pPr>
            <a:br>
              <a:rPr b="0" lang="en-GB"/>
            </a:br>
            <a:r>
              <a:rPr b="1" i="0" lang="en-GB" sz="1800" u="none" strike="noStrike">
                <a:solidFill>
                  <a:srgbClr val="000000"/>
                </a:solidFill>
                <a:latin typeface="Calibri"/>
                <a:ea typeface="Calibri"/>
                <a:cs typeface="Calibri"/>
                <a:sym typeface="Calibri"/>
              </a:rPr>
              <a:t>Conditions for super-netting:  </a:t>
            </a:r>
            <a:endParaRPr b="0"/>
          </a:p>
          <a:p>
            <a:pPr indent="-228600" lvl="0" marL="228600" rtl="0" algn="l">
              <a:lnSpc>
                <a:spcPct val="90000"/>
              </a:lnSpc>
              <a:spcBef>
                <a:spcPts val="1000"/>
              </a:spcBef>
              <a:spcAft>
                <a:spcPts val="0"/>
              </a:spcAft>
              <a:buClr>
                <a:srgbClr val="000000"/>
              </a:buClr>
              <a:buSzPts val="1800"/>
              <a:buFont typeface="Calibri"/>
              <a:buAutoNum type="arabicPeriod"/>
            </a:pPr>
            <a:r>
              <a:rPr b="0" i="0" lang="en-GB" sz="1800" u="none" strike="noStrike">
                <a:solidFill>
                  <a:srgbClr val="000000"/>
                </a:solidFill>
                <a:latin typeface="Calibri"/>
                <a:ea typeface="Calibri"/>
                <a:cs typeface="Calibri"/>
                <a:sym typeface="Calibri"/>
              </a:rPr>
              <a:t>The No. of blocks must be a power of </a:t>
            </a:r>
            <a:r>
              <a:rPr b="1" i="0" lang="en-GB" sz="1800" u="none" strike="noStrike">
                <a:solidFill>
                  <a:srgbClr val="000000"/>
                </a:solidFill>
                <a:latin typeface="Calibri"/>
                <a:ea typeface="Calibri"/>
                <a:cs typeface="Calibri"/>
                <a:sym typeface="Calibri"/>
              </a:rPr>
              <a:t>2.</a:t>
            </a:r>
            <a:endParaRPr b="0" i="0" sz="1800" u="none" strike="noStrike">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1800"/>
              <a:buFont typeface="Calibri"/>
              <a:buAutoNum type="arabicPeriod"/>
            </a:pPr>
            <a:r>
              <a:rPr b="0" i="0" lang="en-GB" sz="1800" u="none" strike="noStrike">
                <a:solidFill>
                  <a:srgbClr val="000000"/>
                </a:solidFill>
                <a:latin typeface="Calibri"/>
                <a:ea typeface="Calibri"/>
                <a:cs typeface="Calibri"/>
                <a:sym typeface="Calibri"/>
              </a:rPr>
              <a:t>The blocks must be contiguous in the address space</a:t>
            </a:r>
            <a:endParaRPr/>
          </a:p>
          <a:p>
            <a:pPr indent="-228600" lvl="0" marL="228600" rtl="0" algn="l">
              <a:lnSpc>
                <a:spcPct val="90000"/>
              </a:lnSpc>
              <a:spcBef>
                <a:spcPts val="1000"/>
              </a:spcBef>
              <a:spcAft>
                <a:spcPts val="0"/>
              </a:spcAft>
              <a:buClr>
                <a:srgbClr val="000000"/>
              </a:buClr>
              <a:buSzPts val="1800"/>
              <a:buFont typeface="Calibri"/>
              <a:buAutoNum type="arabicPeriod"/>
            </a:pPr>
            <a:r>
              <a:rPr b="0" i="0" lang="en-GB" sz="1800" u="none" strike="noStrike">
                <a:solidFill>
                  <a:srgbClr val="000000"/>
                </a:solidFill>
                <a:latin typeface="Calibri"/>
                <a:ea typeface="Calibri"/>
                <a:cs typeface="Calibri"/>
                <a:sym typeface="Calibri"/>
              </a:rPr>
              <a:t>The 3</a:t>
            </a:r>
            <a:r>
              <a:rPr b="0" baseline="30000" i="0" lang="en-GB" sz="1800" u="none" strike="noStrike">
                <a:solidFill>
                  <a:srgbClr val="000000"/>
                </a:solidFill>
                <a:latin typeface="Calibri"/>
                <a:ea typeface="Calibri"/>
                <a:cs typeface="Calibri"/>
                <a:sym typeface="Calibri"/>
              </a:rPr>
              <a:t>rd</a:t>
            </a:r>
            <a:r>
              <a:rPr b="0" i="0" lang="en-GB" sz="1800" u="none" strike="noStrike">
                <a:solidFill>
                  <a:srgbClr val="000000"/>
                </a:solidFill>
                <a:latin typeface="Calibri"/>
                <a:ea typeface="Calibri"/>
                <a:cs typeface="Calibri"/>
                <a:sym typeface="Calibri"/>
              </a:rPr>
              <a:t> byte of the 1</a:t>
            </a:r>
            <a:r>
              <a:rPr b="0" baseline="30000" i="0" lang="en-GB" sz="1800" u="none" strike="noStrike">
                <a:solidFill>
                  <a:srgbClr val="000000"/>
                </a:solidFill>
                <a:latin typeface="Calibri"/>
                <a:ea typeface="Calibri"/>
                <a:cs typeface="Calibri"/>
                <a:sym typeface="Calibri"/>
              </a:rPr>
              <a:t>st</a:t>
            </a:r>
            <a:r>
              <a:rPr b="0" i="0" lang="en-GB" sz="1800" u="none" strike="noStrike">
                <a:solidFill>
                  <a:srgbClr val="000000"/>
                </a:solidFill>
                <a:latin typeface="Calibri"/>
                <a:ea typeface="Calibri"/>
                <a:cs typeface="Calibri"/>
                <a:sym typeface="Calibri"/>
              </a:rPr>
              <a:t> address in the super block must be evenly divisible by the number of blocks.</a:t>
            </a:r>
            <a:endParaRPr/>
          </a:p>
          <a:p>
            <a:pPr indent="0" lvl="0" marL="0" rtl="0" algn="l">
              <a:lnSpc>
                <a:spcPct val="90000"/>
              </a:lnSpc>
              <a:spcBef>
                <a:spcPts val="1000"/>
              </a:spcBef>
              <a:spcAft>
                <a:spcPts val="0"/>
              </a:spcAft>
              <a:buClr>
                <a:schemeClr val="dk1"/>
              </a:buClr>
              <a:buSzPts val="2800"/>
              <a:buNone/>
            </a:pPr>
            <a:br>
              <a:rPr b="0" lang="en-GB"/>
            </a:br>
            <a:r>
              <a:rPr b="0" lang="en-GB"/>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Class less addressing</a:t>
            </a:r>
            <a:endParaRPr/>
          </a:p>
        </p:txBody>
      </p:sp>
      <p:sp>
        <p:nvSpPr>
          <p:cNvPr id="469" name="Google Shape;469;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Classless Addressing is also called the </a:t>
            </a:r>
            <a:r>
              <a:rPr b="1" i="1" lang="en-GB" sz="1800" u="none" strike="noStrike">
                <a:solidFill>
                  <a:srgbClr val="000000"/>
                </a:solidFill>
                <a:latin typeface="Calibri"/>
                <a:ea typeface="Calibri"/>
                <a:cs typeface="Calibri"/>
                <a:sym typeface="Calibri"/>
              </a:rPr>
              <a:t>slash notation or CIDR notation </a:t>
            </a:r>
            <a:r>
              <a:rPr b="0" i="0" lang="en-GB" sz="1800" u="none" strike="noStrike">
                <a:solidFill>
                  <a:srgbClr val="000000"/>
                </a:solidFill>
                <a:latin typeface="Calibri"/>
                <a:ea typeface="Calibri"/>
                <a:cs typeface="Calibri"/>
                <a:sym typeface="Calibri"/>
              </a:rPr>
              <a:t>(Classless Inter-Domain Routing)</a:t>
            </a:r>
            <a:endParaRPr b="0" i="0" sz="1800" u="none" strike="noStrike">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In IPv4 Classless addressing, a block of addresses can be defined as</a:t>
            </a:r>
            <a:endParaRPr sz="1800">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800"/>
              <a:buFont typeface="Arial"/>
              <a:buChar char="•"/>
            </a:pPr>
            <a:r>
              <a:rPr b="1" i="0" lang="en-GB" sz="1800" u="none" strike="noStrike">
                <a:solidFill>
                  <a:srgbClr val="000000"/>
                </a:solidFill>
                <a:latin typeface="Calibri"/>
                <a:ea typeface="Calibri"/>
                <a:cs typeface="Calibri"/>
                <a:sym typeface="Calibri"/>
              </a:rPr>
              <a:t>x.y.z.t /</a:t>
            </a:r>
            <a:r>
              <a:rPr b="1" i="1" lang="en-GB" sz="1800" u="none" strike="noStrike">
                <a:solidFill>
                  <a:srgbClr val="000000"/>
                </a:solidFill>
                <a:latin typeface="Calibri"/>
                <a:ea typeface="Calibri"/>
                <a:cs typeface="Calibri"/>
                <a:sym typeface="Calibri"/>
              </a:rPr>
              <a:t>n </a:t>
            </a:r>
            <a:r>
              <a:rPr b="0" i="0" lang="en-GB" sz="1800" u="none" strike="noStrike">
                <a:solidFill>
                  <a:srgbClr val="000000"/>
                </a:solidFill>
                <a:latin typeface="Calibri"/>
                <a:ea typeface="Calibri"/>
                <a:cs typeface="Calibri"/>
                <a:sym typeface="Calibri"/>
              </a:rPr>
              <a:t>in which</a:t>
            </a:r>
            <a:r>
              <a:rPr b="1" i="0" lang="en-GB" sz="1800" u="none" strike="noStrike">
                <a:solidFill>
                  <a:srgbClr val="000000"/>
                </a:solidFill>
                <a:latin typeface="Calibri"/>
                <a:ea typeface="Calibri"/>
                <a:cs typeface="Calibri"/>
                <a:sym typeface="Calibri"/>
              </a:rPr>
              <a:t> x.y.z.t</a:t>
            </a:r>
            <a:r>
              <a:rPr b="0" i="0" lang="en-GB" sz="1800" u="none" strike="noStrike">
                <a:solidFill>
                  <a:srgbClr val="000000"/>
                </a:solidFill>
                <a:latin typeface="Calibri"/>
                <a:ea typeface="Calibri"/>
                <a:cs typeface="Calibri"/>
                <a:sym typeface="Calibri"/>
              </a:rPr>
              <a:t> defines one of the addresses and the </a:t>
            </a:r>
            <a:r>
              <a:rPr b="1" i="0" lang="en-GB" sz="1800" u="none" strike="noStrike">
                <a:solidFill>
                  <a:srgbClr val="000000"/>
                </a:solidFill>
                <a:latin typeface="Calibri"/>
                <a:ea typeface="Calibri"/>
                <a:cs typeface="Calibri"/>
                <a:sym typeface="Calibri"/>
              </a:rPr>
              <a:t>/</a:t>
            </a:r>
            <a:r>
              <a:rPr b="1" i="1" lang="en-GB" sz="1800" u="none" strike="noStrike">
                <a:solidFill>
                  <a:srgbClr val="000000"/>
                </a:solidFill>
                <a:latin typeface="Calibri"/>
                <a:ea typeface="Calibri"/>
                <a:cs typeface="Calibri"/>
                <a:sym typeface="Calibri"/>
              </a:rPr>
              <a:t>n</a:t>
            </a:r>
            <a:r>
              <a:rPr b="0" i="0" lang="en-GB" sz="1800" u="none" strike="noStrike">
                <a:solidFill>
                  <a:srgbClr val="000000"/>
                </a:solidFill>
                <a:latin typeface="Calibri"/>
                <a:ea typeface="Calibri"/>
                <a:cs typeface="Calibri"/>
                <a:sym typeface="Calibri"/>
              </a:rPr>
              <a:t> defines the </a:t>
            </a:r>
            <a:r>
              <a:rPr b="1" i="1" lang="en-GB" sz="1800" u="none" strike="noStrike">
                <a:solidFill>
                  <a:srgbClr val="000000"/>
                </a:solidFill>
                <a:latin typeface="Calibri"/>
                <a:ea typeface="Calibri"/>
                <a:cs typeface="Calibri"/>
                <a:sym typeface="Calibri"/>
              </a:rPr>
              <a:t>mask</a:t>
            </a:r>
            <a:r>
              <a:rPr b="0" i="0" lang="en-GB" sz="1800" u="none" strike="noStrike">
                <a:solidFill>
                  <a:srgbClr val="000000"/>
                </a:solidFill>
                <a:latin typeface="Calibri"/>
                <a:ea typeface="Calibri"/>
                <a:cs typeface="Calibri"/>
                <a:sym typeface="Calibri"/>
              </a:rPr>
              <a:t>.</a:t>
            </a:r>
            <a:endParaRPr b="0"/>
          </a:p>
          <a:p>
            <a:pPr indent="-228600" lvl="0" marL="228600" rtl="0" algn="l">
              <a:lnSpc>
                <a:spcPct val="90000"/>
              </a:lnSpc>
              <a:spcBef>
                <a:spcPts val="1000"/>
              </a:spcBef>
              <a:spcAft>
                <a:spcPts val="0"/>
              </a:spcAft>
              <a:buClr>
                <a:srgbClr val="000000"/>
              </a:buClr>
              <a:buSzPts val="1800"/>
              <a:buFont typeface="Arial"/>
              <a:buChar char="•"/>
            </a:pPr>
            <a:r>
              <a:rPr b="1" i="1" lang="en-GB" sz="1800" u="none" strike="noStrike">
                <a:solidFill>
                  <a:srgbClr val="000000"/>
                </a:solidFill>
                <a:latin typeface="Calibri"/>
                <a:ea typeface="Calibri"/>
                <a:cs typeface="Calibri"/>
                <a:sym typeface="Calibri"/>
              </a:rPr>
              <a:t>Mask</a:t>
            </a:r>
            <a:r>
              <a:rPr b="0" i="0" lang="en-GB" sz="1800" u="none" strike="noStrike">
                <a:solidFill>
                  <a:srgbClr val="000000"/>
                </a:solidFill>
                <a:latin typeface="Calibri"/>
                <a:ea typeface="Calibri"/>
                <a:cs typeface="Calibri"/>
                <a:sym typeface="Calibri"/>
              </a:rPr>
              <a:t> is a 32-bit number in which the </a:t>
            </a:r>
            <a:r>
              <a:rPr b="0" i="1" lang="en-GB" sz="1800" u="none" strike="noStrike">
                <a:solidFill>
                  <a:srgbClr val="000000"/>
                </a:solidFill>
                <a:latin typeface="Calibri"/>
                <a:ea typeface="Calibri"/>
                <a:cs typeface="Calibri"/>
                <a:sym typeface="Calibri"/>
              </a:rPr>
              <a:t>n </a:t>
            </a:r>
            <a:r>
              <a:rPr b="0" i="0" lang="en-GB" sz="1800" u="none" strike="noStrike">
                <a:solidFill>
                  <a:srgbClr val="000000"/>
                </a:solidFill>
                <a:latin typeface="Calibri"/>
                <a:ea typeface="Calibri"/>
                <a:cs typeface="Calibri"/>
                <a:sym typeface="Calibri"/>
              </a:rPr>
              <a:t>leftmost bits are 1s and the 32 - </a:t>
            </a:r>
            <a:r>
              <a:rPr b="0" i="1" lang="en-GB" sz="1800" u="none" strike="noStrike">
                <a:solidFill>
                  <a:srgbClr val="000000"/>
                </a:solidFill>
                <a:latin typeface="Calibri"/>
                <a:ea typeface="Calibri"/>
                <a:cs typeface="Calibri"/>
                <a:sym typeface="Calibri"/>
              </a:rPr>
              <a:t>n </a:t>
            </a:r>
            <a:r>
              <a:rPr b="0" i="0" lang="en-GB" sz="1800" u="none" strike="noStrike">
                <a:solidFill>
                  <a:srgbClr val="000000"/>
                </a:solidFill>
                <a:latin typeface="Calibri"/>
                <a:ea typeface="Calibri"/>
                <a:cs typeface="Calibri"/>
                <a:sym typeface="Calibri"/>
              </a:rPr>
              <a:t>rightmost bits are 0s</a:t>
            </a:r>
            <a:endParaRPr/>
          </a:p>
          <a:p>
            <a:pPr indent="-114300" lvl="0" marL="228600" rtl="0" algn="l">
              <a:lnSpc>
                <a:spcPct val="90000"/>
              </a:lnSpc>
              <a:spcBef>
                <a:spcPts val="100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None/>
            </a:pPr>
            <a:r>
              <a:t/>
            </a:r>
            <a:endParaRPr b="0" i="0" sz="1800" u="none" strike="noStrike">
              <a:solidFill>
                <a:srgbClr val="000000"/>
              </a:solidFill>
              <a:latin typeface="Calibri"/>
              <a:ea typeface="Calibri"/>
              <a:cs typeface="Calibri"/>
              <a:sym typeface="Calibri"/>
            </a:endParaRPr>
          </a:p>
          <a:p>
            <a:pPr indent="-228600" lvl="0" marL="228600" rtl="0" algn="l">
              <a:lnSpc>
                <a:spcPct val="90000"/>
              </a:lnSpc>
              <a:spcBef>
                <a:spcPts val="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Example 1:</a:t>
            </a:r>
            <a:endParaRPr b="0" sz="120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What is the network address if one of the addresses is 167.199.170.82/27?</a:t>
            </a:r>
            <a:endParaRPr b="0" sz="1200"/>
          </a:p>
          <a:p>
            <a:pPr indent="0" lvl="0" marL="0" rtl="0" algn="l">
              <a:lnSpc>
                <a:spcPct val="90000"/>
              </a:lnSpc>
              <a:spcBef>
                <a:spcPts val="1000"/>
              </a:spcBef>
              <a:spcAft>
                <a:spcPts val="0"/>
              </a:spcAft>
              <a:buClr>
                <a:schemeClr val="dk1"/>
              </a:buClr>
              <a:buSzPts val="1200"/>
              <a:buNone/>
            </a:pPr>
            <a:br>
              <a:rPr lang="en-GB" sz="1200"/>
            </a:br>
            <a:endParaRPr b="1" i="1" sz="1800" u="none" strike="noStrike">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br>
              <a:rPr b="0" lang="en-GB"/>
            </a:b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The prefix length is 27 </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We must keep the first 27 bits as it is and change the remaining bits (5) to 0s.</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The 5 bits affect only the last byte.</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The last byte is 01010010.</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Changing the last 5 bits to 0s, we get 01000000 or 64. </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Calibri"/>
                <a:ea typeface="Calibri"/>
                <a:cs typeface="Calibri"/>
                <a:sym typeface="Calibri"/>
              </a:rPr>
              <a:t>The network address is 167.199.170.64/27</a:t>
            </a:r>
            <a:endParaRPr b="0"/>
          </a:p>
          <a:p>
            <a:pPr indent="0" lvl="0" marL="0" rtl="0" algn="l">
              <a:lnSpc>
                <a:spcPct val="90000"/>
              </a:lnSpc>
              <a:spcBef>
                <a:spcPts val="1000"/>
              </a:spcBef>
              <a:spcAft>
                <a:spcPts val="0"/>
              </a:spcAft>
              <a:buClr>
                <a:schemeClr val="dk1"/>
              </a:buClr>
              <a:buSzPts val="2800"/>
              <a:buNone/>
            </a:pPr>
            <a:br>
              <a:rPr lang="en-GB"/>
            </a:b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Example 2:</a:t>
            </a:r>
            <a:endParaRPr b="0"/>
          </a:p>
          <a:p>
            <a:pPr indent="-228600" lvl="0" marL="228600" rtl="0" algn="just">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A block of addresses is granted to a small organization. We know that one of the addresses is 205.16.37.39/28. What is the first address in the block?</a:t>
            </a:r>
            <a:endParaRPr b="0"/>
          </a:p>
          <a:p>
            <a:pPr indent="0" lvl="0" marL="0" rtl="0" algn="just">
              <a:lnSpc>
                <a:spcPct val="90000"/>
              </a:lnSpc>
              <a:spcBef>
                <a:spcPts val="1000"/>
              </a:spcBef>
              <a:spcAft>
                <a:spcPts val="0"/>
              </a:spcAft>
              <a:buClr>
                <a:schemeClr val="dk1"/>
              </a:buClr>
              <a:buSzPts val="2800"/>
              <a:buNone/>
            </a:pPr>
            <a:br>
              <a:rPr lang="en-GB"/>
            </a:br>
            <a:r>
              <a:rPr b="0" i="0" lang="en-GB" sz="1800" u="none" strike="noStrike">
                <a:solidFill>
                  <a:srgbClr val="0563C1"/>
                </a:solidFill>
                <a:latin typeface="Times New Roman"/>
                <a:ea typeface="Times New Roman"/>
                <a:cs typeface="Times New Roman"/>
                <a:sym typeface="Times New Roman"/>
              </a:rPr>
              <a:t>Solution</a:t>
            </a:r>
            <a:endParaRPr b="0"/>
          </a:p>
          <a:p>
            <a:pPr indent="-228600" lvl="0" marL="228600" rtl="0" algn="just">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The binary representation of the given address is</a:t>
            </a:r>
            <a:endParaRPr b="0"/>
          </a:p>
          <a:p>
            <a:pPr indent="-228600" lvl="0" marL="228600" rtl="0" algn="ctr">
              <a:lnSpc>
                <a:spcPct val="90000"/>
              </a:lnSpc>
              <a:spcBef>
                <a:spcPts val="1000"/>
              </a:spcBef>
              <a:spcAft>
                <a:spcPts val="0"/>
              </a:spcAft>
              <a:buClr>
                <a:srgbClr val="954F72"/>
              </a:buClr>
              <a:buSzPts val="1800"/>
              <a:buChar char="•"/>
            </a:pPr>
            <a:r>
              <a:rPr b="0" i="0" lang="en-GB" sz="1800" u="none" strike="noStrike">
                <a:solidFill>
                  <a:srgbClr val="954F72"/>
                </a:solidFill>
                <a:latin typeface="Times New Roman"/>
                <a:ea typeface="Times New Roman"/>
                <a:cs typeface="Times New Roman"/>
                <a:sym typeface="Times New Roman"/>
              </a:rPr>
              <a:t>11001101   00010000   00100101   00100111</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If we set 32−29 rightmost bits to 0, we get </a:t>
            </a:r>
            <a:endParaRPr b="0"/>
          </a:p>
          <a:p>
            <a:pPr indent="-228600" lvl="0" marL="228600" rtl="0" algn="ctr">
              <a:lnSpc>
                <a:spcPct val="90000"/>
              </a:lnSpc>
              <a:spcBef>
                <a:spcPts val="1000"/>
              </a:spcBef>
              <a:spcAft>
                <a:spcPts val="0"/>
              </a:spcAft>
              <a:buClr>
                <a:srgbClr val="954F72"/>
              </a:buClr>
              <a:buSzPts val="1800"/>
              <a:buChar char="•"/>
            </a:pPr>
            <a:r>
              <a:rPr b="0" i="0" lang="en-GB" sz="1800" u="none" strike="noStrike">
                <a:solidFill>
                  <a:srgbClr val="954F72"/>
                </a:solidFill>
                <a:latin typeface="Times New Roman"/>
                <a:ea typeface="Times New Roman"/>
                <a:cs typeface="Times New Roman"/>
                <a:sym typeface="Times New Roman"/>
              </a:rPr>
              <a:t>11001101    00010000    00100101   00100000</a:t>
            </a:r>
            <a:r>
              <a:rPr b="0" i="0" lang="en-GB" sz="1800" u="none" strike="noStrike">
                <a:solidFill>
                  <a:srgbClr val="000000"/>
                </a:solidFill>
                <a:latin typeface="Times New Roman"/>
                <a:ea typeface="Times New Roman"/>
                <a:cs typeface="Times New Roman"/>
                <a:sym typeface="Times New Roman"/>
              </a:rPr>
              <a:t> </a:t>
            </a:r>
            <a:endParaRPr b="0"/>
          </a:p>
          <a:p>
            <a:pPr indent="-228600" lvl="0" marL="228600" rtl="0" algn="ctr">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or </a:t>
            </a:r>
            <a:br>
              <a:rPr b="0" i="0" lang="en-GB" sz="1800" u="none" strike="noStrike">
                <a:solidFill>
                  <a:srgbClr val="000000"/>
                </a:solidFill>
                <a:latin typeface="Times New Roman"/>
                <a:ea typeface="Times New Roman"/>
                <a:cs typeface="Times New Roman"/>
                <a:sym typeface="Times New Roman"/>
              </a:rPr>
            </a:br>
            <a:r>
              <a:rPr b="0" i="0" lang="en-GB" sz="1800" u="none" strike="noStrike">
                <a:solidFill>
                  <a:srgbClr val="954F72"/>
                </a:solidFill>
                <a:latin typeface="Times New Roman"/>
                <a:ea typeface="Times New Roman"/>
                <a:cs typeface="Times New Roman"/>
                <a:sym typeface="Times New Roman"/>
              </a:rPr>
              <a:t>205.16.37.32</a:t>
            </a:r>
            <a:r>
              <a:rPr b="0" i="0" lang="en-GB" sz="1800" u="none" strike="noStrike">
                <a:solidFill>
                  <a:srgbClr val="000000"/>
                </a:solidFill>
                <a:latin typeface="Times New Roman"/>
                <a:ea typeface="Times New Roman"/>
                <a:cs typeface="Times New Roman"/>
                <a:sym typeface="Times New Roman"/>
              </a:rPr>
              <a:t>. </a:t>
            </a:r>
            <a:endParaRPr b="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Example 3:</a:t>
            </a:r>
            <a:endParaRPr b="0"/>
          </a:p>
          <a:p>
            <a:pPr indent="-228600" lvl="0" marL="228600" rtl="0" algn="just">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Find the last address for the block 205.16.37.39/28 </a:t>
            </a:r>
            <a:endParaRPr b="0"/>
          </a:p>
          <a:p>
            <a:pPr indent="-228600" lvl="0" marL="228600" rtl="0" algn="just">
              <a:lnSpc>
                <a:spcPct val="90000"/>
              </a:lnSpc>
              <a:spcBef>
                <a:spcPts val="1000"/>
              </a:spcBef>
              <a:spcAft>
                <a:spcPts val="0"/>
              </a:spcAft>
              <a:buClr>
                <a:srgbClr val="0563C1"/>
              </a:buClr>
              <a:buSzPts val="1800"/>
              <a:buChar char="•"/>
            </a:pPr>
            <a:r>
              <a:rPr b="0" i="0" lang="en-GB" sz="1800" u="none" strike="noStrike">
                <a:solidFill>
                  <a:srgbClr val="0563C1"/>
                </a:solidFill>
                <a:latin typeface="Times New Roman"/>
                <a:ea typeface="Times New Roman"/>
                <a:cs typeface="Times New Roman"/>
                <a:sym typeface="Times New Roman"/>
              </a:rPr>
              <a:t>Solution</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The binary representation of the given address is</a:t>
            </a:r>
            <a:endParaRPr b="0"/>
          </a:p>
          <a:p>
            <a:pPr indent="-228600" lvl="0" marL="228600" rtl="0" algn="ctr">
              <a:lnSpc>
                <a:spcPct val="90000"/>
              </a:lnSpc>
              <a:spcBef>
                <a:spcPts val="1000"/>
              </a:spcBef>
              <a:spcAft>
                <a:spcPts val="0"/>
              </a:spcAft>
              <a:buClr>
                <a:srgbClr val="954F72"/>
              </a:buClr>
              <a:buSzPts val="1800"/>
              <a:buChar char="•"/>
            </a:pPr>
            <a:r>
              <a:rPr b="0" i="0" lang="en-GB" sz="1800" u="none" strike="noStrike">
                <a:solidFill>
                  <a:srgbClr val="954F72"/>
                </a:solidFill>
                <a:latin typeface="Times New Roman"/>
                <a:ea typeface="Times New Roman"/>
                <a:cs typeface="Times New Roman"/>
                <a:sym typeface="Times New Roman"/>
              </a:rPr>
              <a:t>11001101    00010000    00100101    00100111</a:t>
            </a:r>
            <a:endParaRPr b="0"/>
          </a:p>
          <a:p>
            <a:pPr indent="-228600" lvl="0" marL="228600" rtl="0" algn="l">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If we set 32 − 29 rightmost bits to 1, we get </a:t>
            </a:r>
            <a:endParaRPr b="0"/>
          </a:p>
          <a:p>
            <a:pPr indent="-228600" lvl="0" marL="228600" rtl="0" algn="ctr">
              <a:lnSpc>
                <a:spcPct val="90000"/>
              </a:lnSpc>
              <a:spcBef>
                <a:spcPts val="1000"/>
              </a:spcBef>
              <a:spcAft>
                <a:spcPts val="0"/>
              </a:spcAft>
              <a:buClr>
                <a:srgbClr val="954F72"/>
              </a:buClr>
              <a:buSzPts val="1800"/>
              <a:buChar char="•"/>
            </a:pPr>
            <a:r>
              <a:rPr b="0" i="0" lang="en-GB" sz="1800" u="none" strike="noStrike">
                <a:solidFill>
                  <a:srgbClr val="954F72"/>
                </a:solidFill>
                <a:latin typeface="Times New Roman"/>
                <a:ea typeface="Times New Roman"/>
                <a:cs typeface="Times New Roman"/>
                <a:sym typeface="Times New Roman"/>
              </a:rPr>
              <a:t>11001101 00010000 00100101 00101111</a:t>
            </a:r>
            <a:r>
              <a:rPr b="0" i="0" lang="en-GB" sz="1800" u="none" strike="noStrike">
                <a:solidFill>
                  <a:srgbClr val="000000"/>
                </a:solidFill>
                <a:latin typeface="Times New Roman"/>
                <a:ea typeface="Times New Roman"/>
                <a:cs typeface="Times New Roman"/>
                <a:sym typeface="Times New Roman"/>
              </a:rPr>
              <a:t> </a:t>
            </a:r>
            <a:endParaRPr b="0"/>
          </a:p>
          <a:p>
            <a:pPr indent="-228600" lvl="0" marL="228600" rtl="0" algn="ctr">
              <a:lnSpc>
                <a:spcPct val="90000"/>
              </a:lnSpc>
              <a:spcBef>
                <a:spcPts val="1000"/>
              </a:spcBef>
              <a:spcAft>
                <a:spcPts val="0"/>
              </a:spcAft>
              <a:buClr>
                <a:srgbClr val="000000"/>
              </a:buClr>
              <a:buSzPts val="1800"/>
              <a:buChar char="•"/>
            </a:pPr>
            <a:r>
              <a:rPr b="0" i="0" lang="en-GB" sz="1800" u="none" strike="noStrike">
                <a:solidFill>
                  <a:srgbClr val="000000"/>
                </a:solidFill>
                <a:latin typeface="Times New Roman"/>
                <a:ea typeface="Times New Roman"/>
                <a:cs typeface="Times New Roman"/>
                <a:sym typeface="Times New Roman"/>
              </a:rPr>
              <a:t>or </a:t>
            </a:r>
            <a:endParaRPr b="0"/>
          </a:p>
          <a:p>
            <a:pPr indent="-228600" lvl="0" marL="228600" rtl="0" algn="ctr">
              <a:lnSpc>
                <a:spcPct val="90000"/>
              </a:lnSpc>
              <a:spcBef>
                <a:spcPts val="1000"/>
              </a:spcBef>
              <a:spcAft>
                <a:spcPts val="0"/>
              </a:spcAft>
              <a:buClr>
                <a:srgbClr val="954F72"/>
              </a:buClr>
              <a:buSzPts val="1800"/>
              <a:buChar char="•"/>
            </a:pPr>
            <a:r>
              <a:rPr b="0" i="0" lang="en-GB" sz="1800" u="none" strike="noStrike">
                <a:solidFill>
                  <a:srgbClr val="954F72"/>
                </a:solidFill>
                <a:latin typeface="Times New Roman"/>
                <a:ea typeface="Times New Roman"/>
                <a:cs typeface="Times New Roman"/>
                <a:sym typeface="Times New Roman"/>
              </a:rPr>
              <a:t>205.16.37.47</a:t>
            </a:r>
            <a:endParaRPr b="0"/>
          </a:p>
          <a:p>
            <a:pPr indent="0" lvl="0" marL="0" rtl="0" algn="l">
              <a:lnSpc>
                <a:spcPct val="90000"/>
              </a:lnSpc>
              <a:spcBef>
                <a:spcPts val="1000"/>
              </a:spcBef>
              <a:spcAft>
                <a:spcPts val="0"/>
              </a:spcAft>
              <a:buClr>
                <a:schemeClr val="dk1"/>
              </a:buClr>
              <a:buSzPts val="2800"/>
              <a:buNone/>
            </a:pPr>
            <a:br>
              <a:rPr b="0" lang="en-GB"/>
            </a:b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76"/>
          <p:cNvPicPr preferRelativeResize="0"/>
          <p:nvPr>
            <p:ph idx="1" type="body"/>
          </p:nvPr>
        </p:nvPicPr>
        <p:blipFill rotWithShape="1">
          <a:blip r:embed="rId3">
            <a:alphaModFix/>
          </a:blip>
          <a:srcRect b="0" l="0" r="0" t="0"/>
          <a:stretch/>
        </p:blipFill>
        <p:spPr>
          <a:xfrm>
            <a:off x="838200" y="2505838"/>
            <a:ext cx="10515600" cy="29909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                     DHCP protocol</a:t>
            </a:r>
            <a:endParaRPr/>
          </a:p>
        </p:txBody>
      </p:sp>
      <p:sp>
        <p:nvSpPr>
          <p:cNvPr id="495" name="Google Shape;495;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381000" rtl="0" algn="l">
              <a:lnSpc>
                <a:spcPct val="90000"/>
              </a:lnSpc>
              <a:spcBef>
                <a:spcPts val="0"/>
              </a:spcBef>
              <a:spcAft>
                <a:spcPts val="0"/>
              </a:spcAft>
              <a:buClr>
                <a:srgbClr val="000000"/>
              </a:buClr>
              <a:buSzPts val="1800"/>
              <a:buFont typeface="Arial"/>
              <a:buChar char="•"/>
            </a:pPr>
            <a:r>
              <a:rPr b="1" i="0" lang="en-GB" sz="1800" u="none" strike="noStrike">
                <a:solidFill>
                  <a:srgbClr val="000000"/>
                </a:solidFill>
                <a:latin typeface="Times New Roman"/>
                <a:ea typeface="Times New Roman"/>
                <a:cs typeface="Times New Roman"/>
                <a:sym typeface="Times New Roman"/>
              </a:rPr>
              <a:t>DHCP is</a:t>
            </a:r>
            <a:r>
              <a:rPr b="0" i="0" lang="en-GB" sz="1800" u="none" strike="noStrike">
                <a:solidFill>
                  <a:srgbClr val="000000"/>
                </a:solidFill>
                <a:latin typeface="Times New Roman"/>
                <a:ea typeface="Times New Roman"/>
                <a:cs typeface="Times New Roman"/>
                <a:sym typeface="Times New Roman"/>
              </a:rPr>
              <a:t> an application layer program, client/server model helping TCP/IP in network layer</a:t>
            </a:r>
            <a:endParaRPr b="1" i="0" sz="1800" u="none" strike="noStrike">
              <a:solidFill>
                <a:srgbClr val="000000"/>
              </a:solidFill>
              <a:latin typeface="Times New Roman"/>
              <a:ea typeface="Times New Roman"/>
              <a:cs typeface="Times New Roman"/>
              <a:sym typeface="Times New Roman"/>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DHCP uses UDP well know ports 67 on server and 68 on client</a:t>
            </a:r>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Need a way to simply connect a computer to a new network – No manual configuration</a:t>
            </a:r>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DHCP provides dynamic configuration – Client can get a temporary address, and move from network to network</a:t>
            </a:r>
            <a:endParaRPr/>
          </a:p>
          <a:p>
            <a:pPr indent="-228600" lvl="0" marL="381000" rtl="0" algn="l">
              <a:lnSpc>
                <a:spcPct val="90000"/>
              </a:lnSpc>
              <a:spcBef>
                <a:spcPts val="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DHCP can do static and dynamic address allocation that can be manual or automatic.</a:t>
            </a:r>
            <a:endParaRPr/>
          </a:p>
          <a:p>
            <a:pPr indent="-285750" lvl="1" marL="74295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Static Address Allocation</a:t>
            </a:r>
            <a:endParaRPr/>
          </a:p>
          <a:p>
            <a:pPr indent="-228600" lvl="2" marL="1143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DHCP server has a database that statically binds physical addresses to IP addresses.</a:t>
            </a:r>
            <a:endParaRPr/>
          </a:p>
          <a:p>
            <a:pPr indent="-285750" lvl="1" marL="74295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Dynamic Address Allocation</a:t>
            </a:r>
            <a:endParaRPr/>
          </a:p>
          <a:p>
            <a:pPr indent="-228600" lvl="2" marL="1143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dynamically assigns IP addresses to hosts from a pool of available IP addresses.</a:t>
            </a:r>
            <a:endParaRPr/>
          </a:p>
          <a:p>
            <a:pPr indent="-228600" lvl="2" marL="1143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Times New Roman"/>
                <a:ea typeface="Times New Roman"/>
                <a:cs typeface="Times New Roman"/>
                <a:sym typeface="Times New Roman"/>
              </a:rPr>
              <a:t>When a DHCP client sends a request to a DHCP server, the server first checks its  static database. If an entry with the requested physical address exists in the static database, the permanent IP address of the client is returned.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78"/>
          <p:cNvPicPr preferRelativeResize="0"/>
          <p:nvPr>
            <p:ph idx="1" type="body"/>
          </p:nvPr>
        </p:nvPicPr>
        <p:blipFill rotWithShape="1">
          <a:blip r:embed="rId3">
            <a:alphaModFix/>
          </a:blip>
          <a:srcRect b="0" l="0" r="0" t="0"/>
          <a:stretch/>
        </p:blipFill>
        <p:spPr>
          <a:xfrm>
            <a:off x="3792350" y="1825625"/>
            <a:ext cx="4607299" cy="435133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1143000" rtl="0" algn="l">
              <a:lnSpc>
                <a:spcPct val="90000"/>
              </a:lnSpc>
              <a:spcBef>
                <a:spcPts val="0"/>
              </a:spcBef>
              <a:spcAft>
                <a:spcPts val="0"/>
              </a:spcAft>
              <a:buClr>
                <a:srgbClr val="000000"/>
              </a:buClr>
              <a:buSzPts val="2000"/>
              <a:buNone/>
            </a:pPr>
            <a:r>
              <a:rPr b="0" i="0" lang="en-GB" sz="2000" u="none" strike="noStrike">
                <a:solidFill>
                  <a:srgbClr val="000000"/>
                </a:solidFill>
                <a:latin typeface="Times New Roman"/>
                <a:ea typeface="Times New Roman"/>
                <a:cs typeface="Times New Roman"/>
                <a:sym typeface="Times New Roman"/>
              </a:rPr>
              <a:t>On the other hand, if the entry does not exist in the static database, the server selects an IP address from the available pool, assigns the address to the client, and adds the entry to the dynamic database.</a:t>
            </a:r>
            <a:endParaRPr b="0" sz="2000">
              <a:latin typeface="Times New Roman"/>
              <a:ea typeface="Times New Roman"/>
              <a:cs typeface="Times New Roman"/>
              <a:sym typeface="Times New Roman"/>
            </a:endParaRPr>
          </a:p>
          <a:p>
            <a:pPr indent="-228600" lvl="0" marL="800100" rtl="0" algn="l">
              <a:lnSpc>
                <a:spcPct val="90000"/>
              </a:lnSpc>
              <a:spcBef>
                <a:spcPts val="50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DHCP provides temporary IP addresses for a </a:t>
            </a:r>
            <a:r>
              <a:rPr b="1" i="0" lang="en-GB" sz="2000" u="none" strike="noStrike">
                <a:solidFill>
                  <a:srgbClr val="000000"/>
                </a:solidFill>
                <a:latin typeface="Times New Roman"/>
                <a:ea typeface="Times New Roman"/>
                <a:cs typeface="Times New Roman"/>
                <a:sym typeface="Times New Roman"/>
              </a:rPr>
              <a:t>limited period </a:t>
            </a:r>
            <a:r>
              <a:rPr b="0" i="0" lang="en-GB" sz="2000" u="none" strike="noStrike">
                <a:solidFill>
                  <a:srgbClr val="000000"/>
                </a:solidFill>
                <a:latin typeface="Times New Roman"/>
                <a:ea typeface="Times New Roman"/>
                <a:cs typeface="Times New Roman"/>
                <a:sym typeface="Times New Roman"/>
              </a:rPr>
              <a:t>of time.</a:t>
            </a:r>
            <a:endParaRPr/>
          </a:p>
          <a:p>
            <a:pPr indent="-228600" lvl="0" marL="800100" rtl="0" algn="l">
              <a:lnSpc>
                <a:spcPct val="90000"/>
              </a:lnSpc>
              <a:spcBef>
                <a:spcPts val="50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The dynamic aspect of DHCP is needed when a </a:t>
            </a:r>
            <a:r>
              <a:rPr b="1" i="0" lang="en-GB" sz="2000" u="none" strike="noStrike">
                <a:solidFill>
                  <a:srgbClr val="000000"/>
                </a:solidFill>
                <a:latin typeface="Times New Roman"/>
                <a:ea typeface="Times New Roman"/>
                <a:cs typeface="Times New Roman"/>
                <a:sym typeface="Times New Roman"/>
              </a:rPr>
              <a:t>host moves from network to network or is connected and disconnected </a:t>
            </a:r>
            <a:r>
              <a:rPr b="0" i="0" lang="en-GB" sz="2000" u="none" strike="noStrike">
                <a:solidFill>
                  <a:srgbClr val="000000"/>
                </a:solidFill>
                <a:latin typeface="Times New Roman"/>
                <a:ea typeface="Times New Roman"/>
                <a:cs typeface="Times New Roman"/>
                <a:sym typeface="Times New Roman"/>
              </a:rPr>
              <a:t>from a network frequently</a:t>
            </a:r>
            <a:endParaRPr/>
          </a:p>
          <a:p>
            <a:pPr indent="0" lvl="0" marL="0" rtl="0" algn="l">
              <a:lnSpc>
                <a:spcPct val="90000"/>
              </a:lnSpc>
              <a:spcBef>
                <a:spcPts val="1000"/>
              </a:spcBef>
              <a:spcAft>
                <a:spcPts val="0"/>
              </a:spcAft>
              <a:buClr>
                <a:schemeClr val="dk1"/>
              </a:buClr>
              <a:buSzPts val="2800"/>
              <a:buNone/>
            </a:pPr>
            <a:br>
              <a:rPr b="0" lang="en-GB"/>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Packet switching</a:t>
            </a:r>
            <a:endParaRPr/>
          </a:p>
        </p:txBody>
      </p:sp>
      <p:pic>
        <p:nvPicPr>
          <p:cNvPr id="126" name="Google Shape;126;p8"/>
          <p:cNvPicPr preferRelativeResize="0"/>
          <p:nvPr>
            <p:ph idx="1" type="body"/>
          </p:nvPr>
        </p:nvPicPr>
        <p:blipFill rotWithShape="1">
          <a:blip r:embed="rId3">
            <a:alphaModFix/>
          </a:blip>
          <a:srcRect b="0" l="0" r="0" t="0"/>
          <a:stretch/>
        </p:blipFill>
        <p:spPr>
          <a:xfrm>
            <a:off x="2158797" y="2401012"/>
            <a:ext cx="7874405" cy="320056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4400"/>
              <a:buFont typeface="Times New Roman"/>
              <a:buNone/>
            </a:pPr>
            <a:br>
              <a:rPr b="1" i="0" lang="en-GB" u="none" strike="noStrike">
                <a:solidFill>
                  <a:srgbClr val="000000"/>
                </a:solidFill>
                <a:latin typeface="Times New Roman"/>
                <a:ea typeface="Times New Roman"/>
                <a:cs typeface="Times New Roman"/>
                <a:sym typeface="Times New Roman"/>
              </a:rPr>
            </a:br>
            <a:br>
              <a:rPr b="1" i="0" lang="en-GB" u="none" strike="noStrike">
                <a:solidFill>
                  <a:srgbClr val="000000"/>
                </a:solidFill>
                <a:latin typeface="Times New Roman"/>
                <a:ea typeface="Times New Roman"/>
                <a:cs typeface="Times New Roman"/>
                <a:sym typeface="Times New Roman"/>
              </a:rPr>
            </a:br>
            <a:r>
              <a:rPr b="1" i="0" lang="en-GB" u="none" strike="noStrike">
                <a:solidFill>
                  <a:srgbClr val="000000"/>
                </a:solidFill>
                <a:latin typeface="Times New Roman"/>
                <a:ea typeface="Times New Roman"/>
                <a:cs typeface="Times New Roman"/>
                <a:sym typeface="Times New Roman"/>
              </a:rPr>
              <a:t>     Network Address translation ( NAT)</a:t>
            </a:r>
            <a:br>
              <a:rPr b="0" lang="en-GB">
                <a:latin typeface="Times New Roman"/>
                <a:ea typeface="Times New Roman"/>
                <a:cs typeface="Times New Roman"/>
                <a:sym typeface="Times New Roman"/>
              </a:rPr>
            </a:br>
            <a:br>
              <a:rPr lang="en-GB">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511" name="Google Shape;511;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381000" rtl="0" algn="l">
              <a:lnSpc>
                <a:spcPct val="90000"/>
              </a:lnSpc>
              <a:spcBef>
                <a:spcPts val="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number of users increasing, there is shortage of addresses</a:t>
            </a:r>
            <a:endParaRPr b="0" i="0" sz="1800" u="none" strike="noStrike">
              <a:solidFill>
                <a:srgbClr val="000000"/>
              </a:solidFill>
              <a:latin typeface="Arial"/>
              <a:ea typeface="Arial"/>
              <a:cs typeface="Arial"/>
              <a:sym typeface="Arial"/>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A quick solution to this problem is called network address translation (NAT).</a:t>
            </a:r>
            <a:endParaRPr b="0" i="0" sz="1800" u="none" strike="noStrike">
              <a:solidFill>
                <a:srgbClr val="000000"/>
              </a:solidFill>
              <a:latin typeface="Arial"/>
              <a:ea typeface="Arial"/>
              <a:cs typeface="Arial"/>
              <a:sym typeface="Arial"/>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NAT enables a user to have a </a:t>
            </a:r>
            <a:r>
              <a:rPr b="1" i="1" lang="en-GB" sz="1800" u="none" strike="noStrike">
                <a:solidFill>
                  <a:srgbClr val="000000"/>
                </a:solidFill>
                <a:latin typeface="Calibri"/>
                <a:ea typeface="Calibri"/>
                <a:cs typeface="Calibri"/>
                <a:sym typeface="Calibri"/>
              </a:rPr>
              <a:t>large set of addresses internally </a:t>
            </a:r>
            <a:r>
              <a:rPr b="0" i="0" lang="en-GB" sz="1800" u="none" strike="noStrike">
                <a:solidFill>
                  <a:srgbClr val="000000"/>
                </a:solidFill>
                <a:latin typeface="Calibri"/>
                <a:ea typeface="Calibri"/>
                <a:cs typeface="Calibri"/>
                <a:sym typeface="Calibri"/>
              </a:rPr>
              <a:t>and one address, or a </a:t>
            </a:r>
            <a:r>
              <a:rPr b="1" i="1" lang="en-GB" sz="1800" u="none" strike="noStrike">
                <a:solidFill>
                  <a:srgbClr val="000000"/>
                </a:solidFill>
                <a:latin typeface="Calibri"/>
                <a:ea typeface="Calibri"/>
                <a:cs typeface="Calibri"/>
                <a:sym typeface="Calibri"/>
              </a:rPr>
              <a:t>smallset of addresses, externally.</a:t>
            </a:r>
            <a:endParaRPr b="0" i="0" sz="1800" u="none" strike="noStrike">
              <a:solidFill>
                <a:srgbClr val="000000"/>
              </a:solidFill>
              <a:latin typeface="Arial"/>
              <a:ea typeface="Arial"/>
              <a:cs typeface="Arial"/>
              <a:sym typeface="Arial"/>
            </a:endParaRPr>
          </a:p>
          <a:p>
            <a:pPr indent="-228600" lvl="0" marL="381000" rtl="0" algn="l">
              <a:lnSpc>
                <a:spcPct val="90000"/>
              </a:lnSpc>
              <a:spcBef>
                <a:spcPts val="5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reserved three sets of addresses as private addresses</a:t>
            </a:r>
            <a:endParaRPr b="0" i="0" sz="1800" u="none" strike="noStrike">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12" name="Google Shape;512;p80"/>
          <p:cNvPicPr preferRelativeResize="0"/>
          <p:nvPr/>
        </p:nvPicPr>
        <p:blipFill rotWithShape="1">
          <a:blip r:embed="rId3">
            <a:alphaModFix/>
          </a:blip>
          <a:srcRect b="0" l="0" r="0" t="0"/>
          <a:stretch/>
        </p:blipFill>
        <p:spPr>
          <a:xfrm>
            <a:off x="1368110" y="3755321"/>
            <a:ext cx="7512508" cy="215686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Everyone knows that these reserved addresses are for private networks.</a:t>
            </a:r>
            <a:endParaRPr b="0" i="0" sz="1800" u="none" strike="noStrike">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They are unique inside the organization, but they are not unique globally.</a:t>
            </a:r>
            <a:endParaRPr b="0" i="0" sz="1800" u="none" strike="noStrike">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No router will forward a packet that has one of these addresses</a:t>
            </a:r>
            <a:endParaRPr b="0" i="0" sz="1800" u="none" strike="noStrike">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800"/>
              <a:buFont typeface="Arial"/>
              <a:buChar char="•"/>
            </a:pPr>
            <a:r>
              <a:rPr b="0" i="0" lang="en-GB" sz="1800" u="none" strike="noStrike">
                <a:solidFill>
                  <a:srgbClr val="000000"/>
                </a:solidFill>
                <a:latin typeface="Calibri"/>
                <a:ea typeface="Calibri"/>
                <a:cs typeface="Calibri"/>
                <a:sym typeface="Calibri"/>
              </a:rPr>
              <a:t>The router that connects the network to the global address uses one private address and one global address.</a:t>
            </a:r>
            <a:endParaRPr/>
          </a:p>
          <a:p>
            <a:pPr indent="-114300" lvl="0" marL="228600" rtl="0" algn="l">
              <a:lnSpc>
                <a:spcPct val="90000"/>
              </a:lnSpc>
              <a:spcBef>
                <a:spcPts val="1000"/>
              </a:spcBef>
              <a:spcAft>
                <a:spcPts val="0"/>
              </a:spcAft>
              <a:buClr>
                <a:schemeClr val="dk1"/>
              </a:buClr>
              <a:buSzPts val="1800"/>
              <a:buFont typeface="Arial"/>
              <a:buNone/>
            </a:pPr>
            <a:r>
              <a:t/>
            </a:r>
            <a:endParaRPr b="0" i="0" sz="1800" u="none" strike="noStrike">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pic>
        <p:nvPicPr>
          <p:cNvPr id="518" name="Google Shape;518;p81"/>
          <p:cNvPicPr preferRelativeResize="0"/>
          <p:nvPr/>
        </p:nvPicPr>
        <p:blipFill rotWithShape="1">
          <a:blip r:embed="rId3">
            <a:alphaModFix/>
          </a:blip>
          <a:srcRect b="0" l="0" r="0" t="0"/>
          <a:stretch/>
        </p:blipFill>
        <p:spPr>
          <a:xfrm>
            <a:off x="1081924" y="3429000"/>
            <a:ext cx="8808396" cy="30765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82"/>
          <p:cNvPicPr preferRelativeResize="0"/>
          <p:nvPr>
            <p:ph idx="1" type="body"/>
          </p:nvPr>
        </p:nvPicPr>
        <p:blipFill rotWithShape="1">
          <a:blip r:embed="rId3">
            <a:alphaModFix/>
          </a:blip>
          <a:srcRect b="0" l="0" r="0" t="0"/>
          <a:stretch/>
        </p:blipFill>
        <p:spPr>
          <a:xfrm>
            <a:off x="1645627" y="1825625"/>
            <a:ext cx="8900746" cy="435133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400"/>
              <a:buFont typeface="Times New Roman"/>
              <a:buNone/>
            </a:pPr>
            <a:r>
              <a:rPr b="0" i="0" lang="en-GB" u="none" strike="noStrike">
                <a:solidFill>
                  <a:srgbClr val="000000"/>
                </a:solidFill>
                <a:latin typeface="Times New Roman"/>
                <a:ea typeface="Times New Roman"/>
                <a:cs typeface="Times New Roman"/>
                <a:sym typeface="Times New Roman"/>
              </a:rPr>
              <a:t>Routing algorithm</a:t>
            </a:r>
            <a:endParaRPr>
              <a:latin typeface="Times New Roman"/>
              <a:ea typeface="Times New Roman"/>
              <a:cs typeface="Times New Roman"/>
              <a:sym typeface="Times New Roman"/>
            </a:endParaRPr>
          </a:p>
        </p:txBody>
      </p:sp>
      <p:sp>
        <p:nvSpPr>
          <p:cNvPr id="529" name="Google Shape;529;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31" lvl="0" marL="38100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find reachable destinations</a:t>
            </a:r>
            <a:endParaRPr/>
          </a:p>
          <a:p>
            <a:pPr indent="-228631" lvl="0" marL="38100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find best paths towards destinations</a:t>
            </a:r>
            <a:endParaRPr/>
          </a:p>
          <a:p>
            <a:pPr indent="-228631" lvl="0" marL="38100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best in the sense of some metric - shortest path,number of hops, delay, congestion</a:t>
            </a:r>
            <a:endParaRPr/>
          </a:p>
          <a:p>
            <a:pPr indent="-228631" lvl="0" marL="38100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Routing methods can be classified as</a:t>
            </a:r>
            <a:endParaRPr/>
          </a:p>
          <a:p>
            <a:pPr indent="-285781" lvl="1" marL="74295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Static/ Dynamic Routing</a:t>
            </a:r>
            <a:endParaRPr/>
          </a:p>
          <a:p>
            <a:pPr indent="-285781" lvl="1" marL="74295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Intra/ Inter domain Routing</a:t>
            </a:r>
            <a:endParaRPr/>
          </a:p>
          <a:p>
            <a:pPr indent="-228631" lvl="0" marL="381000" rtl="0" algn="l">
              <a:lnSpc>
                <a:spcPct val="90000"/>
              </a:lnSpc>
              <a:spcBef>
                <a:spcPts val="50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Static Routing</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Also referred as Non-Adaptive Routing</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Manual: follows user defined routing and routing table is not changed until network administrator changes it. </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simple routing algorithms </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more security than dynamic routing.</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implemented in smaller networks.</a:t>
            </a:r>
            <a:endParaRPr/>
          </a:p>
          <a:p>
            <a:pPr indent="-228631" lvl="0" marL="34290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Dynamic Routing</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Also referred as Adaptive Routing</a:t>
            </a:r>
            <a:endParaRPr/>
          </a:p>
          <a:p>
            <a:pPr indent="-285781" lvl="1" marL="742950" rtl="0" algn="l">
              <a:lnSpc>
                <a:spcPct val="90000"/>
              </a:lnSpc>
              <a:spcBef>
                <a:spcPts val="0"/>
              </a:spcBef>
              <a:spcAft>
                <a:spcPts val="0"/>
              </a:spcAft>
              <a:buClr>
                <a:srgbClr val="000000"/>
              </a:buClr>
              <a:buSzPct val="100000"/>
              <a:buFont typeface="Arial"/>
              <a:buChar char="•"/>
            </a:pPr>
            <a:r>
              <a:rPr b="0" i="0" lang="en-GB" sz="1900" u="none" strike="noStrike">
                <a:solidFill>
                  <a:srgbClr val="000000"/>
                </a:solidFill>
                <a:latin typeface="Times New Roman"/>
                <a:ea typeface="Times New Roman"/>
                <a:cs typeface="Times New Roman"/>
                <a:sym typeface="Times New Roman"/>
              </a:rPr>
              <a:t>routing table changes once changes occur in network nor network topology changes</a:t>
            </a:r>
            <a:endParaRPr/>
          </a:p>
          <a:p>
            <a:pPr indent="-180022" lvl="1" marL="742950" rtl="0" algn="l">
              <a:lnSpc>
                <a:spcPct val="90000"/>
              </a:lnSpc>
              <a:spcBef>
                <a:spcPts val="500"/>
              </a:spcBef>
              <a:spcAft>
                <a:spcPts val="0"/>
              </a:spcAft>
              <a:buClr>
                <a:schemeClr val="dk1"/>
              </a:buClr>
              <a:buSzPct val="100000"/>
              <a:buFont typeface="Arial"/>
              <a:buNone/>
            </a:pPr>
            <a:r>
              <a:t/>
            </a:r>
            <a:endParaRPr b="0" i="0" sz="1800" u="none" strike="noStrike">
              <a:solidFill>
                <a:srgbClr val="000000"/>
              </a:solidFill>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8001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During network change, dynamic routing sends a signal to router, recalculates the routes and send the updated routing information.</a:t>
            </a:r>
            <a:endParaRPr/>
          </a:p>
          <a:p>
            <a:pPr indent="-228600" lvl="0" marL="8001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less secure</a:t>
            </a:r>
            <a:endParaRPr/>
          </a:p>
          <a:p>
            <a:pPr indent="-228600" lvl="0" marL="8001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Automatic</a:t>
            </a:r>
            <a:endParaRPr/>
          </a:p>
          <a:p>
            <a:pPr indent="-228600" lvl="0" marL="8001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implemented in large networks</a:t>
            </a:r>
            <a:endParaRPr/>
          </a:p>
          <a:p>
            <a:pPr indent="-228600" lvl="1" marL="800100" rtl="0" algn="l">
              <a:lnSpc>
                <a:spcPct val="90000"/>
              </a:lnSpc>
              <a:spcBef>
                <a:spcPts val="500"/>
              </a:spcBef>
              <a:spcAft>
                <a:spcPts val="0"/>
              </a:spcAft>
              <a:buClr>
                <a:srgbClr val="000000"/>
              </a:buClr>
              <a:buSzPts val="2000"/>
              <a:buChar char="•"/>
            </a:pPr>
            <a:r>
              <a:rPr b="0" i="0" lang="en-GB" sz="2000" u="none" strike="noStrike">
                <a:solidFill>
                  <a:srgbClr val="000000"/>
                </a:solidFill>
                <a:latin typeface="Times New Roman"/>
                <a:ea typeface="Times New Roman"/>
                <a:cs typeface="Times New Roman"/>
                <a:sym typeface="Times New Roman"/>
              </a:rPr>
              <a:t>Intra Domain Routing</a:t>
            </a:r>
            <a:endParaRPr/>
          </a:p>
          <a:p>
            <a:pPr indent="-285750" lvl="2" marL="1200150" rtl="0" algn="l">
              <a:lnSpc>
                <a:spcPct val="90000"/>
              </a:lnSpc>
              <a:spcBef>
                <a:spcPts val="500"/>
              </a:spcBef>
              <a:spcAft>
                <a:spcPts val="0"/>
              </a:spcAft>
              <a:buClr>
                <a:srgbClr val="000000"/>
              </a:buClr>
              <a:buSzPts val="2000"/>
              <a:buChar char="•"/>
            </a:pPr>
            <a:r>
              <a:rPr b="0" i="0" lang="en-GB" u="none" strike="noStrike">
                <a:solidFill>
                  <a:srgbClr val="000000"/>
                </a:solidFill>
                <a:latin typeface="Times New Roman"/>
                <a:ea typeface="Times New Roman"/>
                <a:cs typeface="Times New Roman"/>
                <a:sym typeface="Times New Roman"/>
              </a:rPr>
              <a:t>works only within domains,need to know only about other routers within their domain/ Autonomous System (AS).</a:t>
            </a:r>
            <a:endParaRPr/>
          </a:p>
          <a:p>
            <a:pPr indent="-285750" lvl="2" marL="1200150" rtl="0" algn="l">
              <a:lnSpc>
                <a:spcPct val="90000"/>
              </a:lnSpc>
              <a:spcBef>
                <a:spcPts val="500"/>
              </a:spcBef>
              <a:spcAft>
                <a:spcPts val="0"/>
              </a:spcAft>
              <a:buClr>
                <a:srgbClr val="000000"/>
              </a:buClr>
              <a:buSzPts val="2000"/>
              <a:buChar char="•"/>
            </a:pPr>
            <a:r>
              <a:rPr b="0" i="0" lang="en-GB" u="none" strike="noStrike">
                <a:solidFill>
                  <a:srgbClr val="000000"/>
                </a:solidFill>
                <a:latin typeface="Times New Roman"/>
                <a:ea typeface="Times New Roman"/>
                <a:cs typeface="Times New Roman"/>
                <a:sym typeface="Times New Roman"/>
              </a:rPr>
              <a:t>Also called as  Interior-gateway protocols (IGP).</a:t>
            </a:r>
            <a:endParaRPr/>
          </a:p>
          <a:p>
            <a:pPr indent="-228600" lvl="1" marL="800100" rtl="0" algn="l">
              <a:lnSpc>
                <a:spcPct val="90000"/>
              </a:lnSpc>
              <a:spcBef>
                <a:spcPts val="500"/>
              </a:spcBef>
              <a:spcAft>
                <a:spcPts val="0"/>
              </a:spcAft>
              <a:buClr>
                <a:srgbClr val="000000"/>
              </a:buClr>
              <a:buSzPts val="2000"/>
              <a:buChar char="•"/>
            </a:pPr>
            <a:r>
              <a:rPr b="0" i="0" lang="en-GB" sz="2000" u="none" strike="noStrike">
                <a:solidFill>
                  <a:srgbClr val="000000"/>
                </a:solidFill>
                <a:latin typeface="Times New Roman"/>
                <a:ea typeface="Times New Roman"/>
                <a:cs typeface="Times New Roman"/>
                <a:sym typeface="Times New Roman"/>
              </a:rPr>
              <a:t>Inter Domain Routing</a:t>
            </a:r>
            <a:endParaRPr/>
          </a:p>
          <a:p>
            <a:pPr indent="-285750" lvl="2" marL="1200150" rtl="0" algn="l">
              <a:lnSpc>
                <a:spcPct val="90000"/>
              </a:lnSpc>
              <a:spcBef>
                <a:spcPts val="500"/>
              </a:spcBef>
              <a:spcAft>
                <a:spcPts val="0"/>
              </a:spcAft>
              <a:buClr>
                <a:srgbClr val="000000"/>
              </a:buClr>
              <a:buSzPts val="2000"/>
              <a:buChar char="•"/>
            </a:pPr>
            <a:r>
              <a:rPr b="0" i="0" lang="en-GB" u="none" strike="noStrike">
                <a:solidFill>
                  <a:srgbClr val="000000"/>
                </a:solidFill>
                <a:latin typeface="Times New Roman"/>
                <a:ea typeface="Times New Roman"/>
                <a:cs typeface="Times New Roman"/>
                <a:sym typeface="Times New Roman"/>
              </a:rPr>
              <a:t>Routing algorithm works within and between domains,  needs to know only about other routers within and between their domain</a:t>
            </a:r>
            <a:endParaRPr/>
          </a:p>
          <a:p>
            <a:pPr indent="-285750" lvl="2" marL="1200150" rtl="0" algn="l">
              <a:lnSpc>
                <a:spcPct val="90000"/>
              </a:lnSpc>
              <a:spcBef>
                <a:spcPts val="500"/>
              </a:spcBef>
              <a:spcAft>
                <a:spcPts val="0"/>
              </a:spcAft>
              <a:buClr>
                <a:srgbClr val="000000"/>
              </a:buClr>
              <a:buSzPts val="2000"/>
              <a:buChar char="•"/>
            </a:pPr>
            <a:r>
              <a:rPr b="0" i="0" lang="en-GB" u="none" strike="noStrike">
                <a:solidFill>
                  <a:srgbClr val="000000"/>
                </a:solidFill>
                <a:latin typeface="Times New Roman"/>
                <a:ea typeface="Times New Roman"/>
                <a:cs typeface="Times New Roman"/>
                <a:sym typeface="Times New Roman"/>
              </a:rPr>
              <a:t>Also called as Exterior-gateway protocols (EGP).</a:t>
            </a:r>
            <a:endParaRPr/>
          </a:p>
          <a:p>
            <a:pPr indent="0" lvl="0" marL="0" rtl="0" algn="l">
              <a:lnSpc>
                <a:spcPct val="90000"/>
              </a:lnSpc>
              <a:spcBef>
                <a:spcPts val="1000"/>
              </a:spcBef>
              <a:spcAft>
                <a:spcPts val="0"/>
              </a:spcAft>
              <a:buClr>
                <a:schemeClr val="dk1"/>
              </a:buClr>
              <a:buSzPts val="2800"/>
              <a:buNone/>
            </a:pPr>
            <a:br>
              <a:rPr b="0" lang="en-GB"/>
            </a:br>
            <a:endParaRPr b="0" i="0" sz="1800" u="none" strike="noStrike">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85"/>
          <p:cNvPicPr preferRelativeResize="0"/>
          <p:nvPr>
            <p:ph idx="1" type="body"/>
          </p:nvPr>
        </p:nvPicPr>
        <p:blipFill rotWithShape="1">
          <a:blip r:embed="rId3">
            <a:alphaModFix/>
          </a:blip>
          <a:srcRect b="0" l="0" r="0" t="0"/>
          <a:stretch/>
        </p:blipFill>
        <p:spPr>
          <a:xfrm>
            <a:off x="998163" y="879499"/>
            <a:ext cx="9402264" cy="52974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New Roman"/>
              <a:buNone/>
            </a:pPr>
            <a:br>
              <a:rPr b="0" i="0" lang="en-GB" sz="4000" u="none" strike="noStrike">
                <a:solidFill>
                  <a:srgbClr val="000000"/>
                </a:solidFill>
                <a:latin typeface="Times New Roman"/>
                <a:ea typeface="Times New Roman"/>
                <a:cs typeface="Times New Roman"/>
                <a:sym typeface="Times New Roman"/>
              </a:rPr>
            </a:br>
            <a:br>
              <a:rPr b="0" i="0" lang="en-GB" sz="4000" u="none" strike="noStrike">
                <a:solidFill>
                  <a:srgbClr val="000000"/>
                </a:solidFill>
                <a:latin typeface="Times New Roman"/>
                <a:ea typeface="Times New Roman"/>
                <a:cs typeface="Times New Roman"/>
                <a:sym typeface="Times New Roman"/>
              </a:rPr>
            </a:br>
            <a:r>
              <a:rPr b="0" i="0" lang="en-GB" sz="4000" u="none" strike="noStrike">
                <a:solidFill>
                  <a:srgbClr val="000000"/>
                </a:solidFill>
                <a:latin typeface="Times New Roman"/>
                <a:ea typeface="Times New Roman"/>
                <a:cs typeface="Times New Roman"/>
                <a:sym typeface="Times New Roman"/>
              </a:rPr>
              <a:t>Distance Vector Algorithm</a:t>
            </a:r>
            <a:br>
              <a:rPr b="0" lang="en-GB"/>
            </a:br>
            <a:br>
              <a:rPr lang="en-GB"/>
            </a:br>
            <a:endParaRPr/>
          </a:p>
        </p:txBody>
      </p:sp>
      <p:sp>
        <p:nvSpPr>
          <p:cNvPr id="545" name="Google Shape;545;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Iterative, distributive and Dynamic Routing technique</a:t>
            </a:r>
            <a:endParaRPr/>
          </a:p>
          <a:p>
            <a:pPr indent="-228600" lvl="0" marL="2286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Used in internet as RIP ( Routing Information Protocol)</a:t>
            </a:r>
            <a:endParaRPr/>
          </a:p>
          <a:p>
            <a:pPr indent="-228600" lvl="0" marL="2286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based on Bellman-Ford equation </a:t>
            </a:r>
            <a:endParaRPr/>
          </a:p>
          <a:p>
            <a:pPr indent="-228600" lvl="0" marL="2286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 Initially, </a:t>
            </a:r>
            <a:endParaRPr/>
          </a:p>
          <a:p>
            <a:pPr indent="-285750" lvl="1" marL="74295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given nodes know the distance to all it’s neighbours</a:t>
            </a:r>
            <a:endParaRPr/>
          </a:p>
          <a:p>
            <a:pPr indent="-228600" lvl="0" marL="228600" rtl="0" algn="l">
              <a:lnSpc>
                <a:spcPct val="90000"/>
              </a:lnSpc>
              <a:spcBef>
                <a:spcPts val="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Finally,</a:t>
            </a:r>
            <a:endParaRPr/>
          </a:p>
          <a:p>
            <a:pPr indent="-285750" lvl="1" marL="742950" rtl="0" algn="l">
              <a:lnSpc>
                <a:spcPct val="90000"/>
              </a:lnSpc>
              <a:spcBef>
                <a:spcPts val="500"/>
              </a:spcBef>
              <a:spcAft>
                <a:spcPts val="0"/>
              </a:spcAft>
              <a:buClr>
                <a:srgbClr val="000000"/>
              </a:buClr>
              <a:buSzPts val="2000"/>
              <a:buFont typeface="Arial"/>
              <a:buChar char="•"/>
            </a:pPr>
            <a:r>
              <a:rPr b="0" i="0" lang="en-GB" sz="2000" u="none" strike="noStrike">
                <a:solidFill>
                  <a:srgbClr val="000000"/>
                </a:solidFill>
                <a:latin typeface="Times New Roman"/>
                <a:ea typeface="Times New Roman"/>
                <a:cs typeface="Times New Roman"/>
                <a:sym typeface="Times New Roman"/>
              </a:rPr>
              <a:t>Distance  to all other nodes is know, with the next hop</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Each router maintains Routing Table (Distance Vector) which contains</a:t>
            </a:r>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Destination</a:t>
            </a:r>
            <a:endParaRPr b="0" i="0" sz="2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Cost to destination</a:t>
            </a:r>
            <a:endParaRPr b="0" i="0" sz="2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Next hop to reach destination</a:t>
            </a:r>
            <a:endParaRPr b="0" i="0" sz="2800" u="none" strike="noStrike">
              <a:solidFill>
                <a:srgbClr val="000000"/>
              </a:solidFill>
              <a:latin typeface="Arial"/>
              <a:ea typeface="Arial"/>
              <a:cs typeface="Arial"/>
              <a:sym typeface="Arial"/>
            </a:endParaRPr>
          </a:p>
          <a:p>
            <a:pPr indent="-228600" lvl="0" marL="22860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Each node exchanges with all its neighbours (ONLY) “Routing Table” info</a:t>
            </a:r>
            <a:endParaRPr b="0" i="0" sz="2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Destination and </a:t>
            </a:r>
            <a:r>
              <a:rPr b="1" i="0" lang="en-GB" sz="2800" u="none" strike="noStrike">
                <a:solidFill>
                  <a:srgbClr val="000000"/>
                </a:solidFill>
                <a:latin typeface="Calibri"/>
                <a:ea typeface="Calibri"/>
                <a:cs typeface="Calibri"/>
                <a:sym typeface="Calibri"/>
              </a:rPr>
              <a:t>Estimated </a:t>
            </a:r>
            <a:r>
              <a:rPr b="0" i="0" lang="en-GB" sz="2800" u="none" strike="noStrike">
                <a:solidFill>
                  <a:srgbClr val="000000"/>
                </a:solidFill>
                <a:latin typeface="Calibri"/>
                <a:ea typeface="Calibri"/>
                <a:cs typeface="Calibri"/>
                <a:sym typeface="Calibri"/>
              </a:rPr>
              <a:t>cost to the destination</a:t>
            </a:r>
            <a:endParaRPr b="0" i="0" sz="2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No hop info is not shared</a:t>
            </a:r>
            <a:endParaRPr b="0" i="0" sz="2800" u="none" strike="noStrike">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Each node exchanges with its neighbours (ONLY) DV</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destination and current distance</a:t>
            </a:r>
            <a:endParaRPr b="0" i="0" sz="1800" u="none" strike="noStrike">
              <a:solidFill>
                <a:srgbClr val="000000"/>
              </a:solidFill>
              <a:latin typeface="Arial"/>
              <a:ea typeface="Arial"/>
              <a:cs typeface="Arial"/>
              <a:sym typeface="Arial"/>
            </a:endParaRPr>
          </a:p>
          <a:p>
            <a:pPr indent="-285750" lvl="1" marL="74295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Not next hop</a:t>
            </a:r>
            <a:endParaRPr b="0" i="0" sz="1800" u="none" strike="noStrike">
              <a:solidFill>
                <a:srgbClr val="000000"/>
              </a:solidFill>
              <a:latin typeface="Arial"/>
              <a:ea typeface="Arial"/>
              <a:cs typeface="Arial"/>
              <a:sym typeface="Arial"/>
            </a:endParaRPr>
          </a:p>
          <a:p>
            <a:pPr indent="-228600" lvl="0" marL="228600" rtl="0" algn="l">
              <a:lnSpc>
                <a:spcPct val="90000"/>
              </a:lnSpc>
              <a:spcBef>
                <a:spcPts val="0"/>
              </a:spcBef>
              <a:spcAft>
                <a:spcPts val="0"/>
              </a:spcAft>
              <a:buClr>
                <a:srgbClr val="000000"/>
              </a:buClr>
              <a:buSzPts val="2800"/>
              <a:buFont typeface="Arial"/>
              <a:buChar char="•"/>
            </a:pPr>
            <a:r>
              <a:rPr b="0" i="0" lang="en-GB" sz="2800" u="none" strike="noStrike">
                <a:solidFill>
                  <a:srgbClr val="000000"/>
                </a:solidFill>
                <a:latin typeface="Calibri"/>
                <a:ea typeface="Calibri"/>
                <a:cs typeface="Calibri"/>
                <a:sym typeface="Calibri"/>
              </a:rPr>
              <a:t>The neighbour on receiving the Routing table, it updates its own DV using B-F equation:</a:t>
            </a:r>
            <a:endParaRPr b="0" i="0" sz="1800" u="none" strike="noStrike">
              <a:solidFill>
                <a:srgbClr val="000000"/>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2800"/>
              <a:buFont typeface="Arial"/>
              <a:buChar char="•"/>
            </a:pPr>
            <a:br>
              <a:rPr b="0" lang="en-GB"/>
            </a:br>
            <a:br>
              <a:rPr b="0" lang="en-GB"/>
            </a:br>
            <a:r>
              <a:rPr b="0" i="0" lang="en-GB" sz="2400" u="none" strike="noStrike">
                <a:solidFill>
                  <a:srgbClr val="000000"/>
                </a:solidFill>
                <a:latin typeface="Calibri"/>
                <a:ea typeface="Calibri"/>
                <a:cs typeface="Calibri"/>
                <a:sym typeface="Calibri"/>
              </a:rPr>
              <a:t> the estimate Dx(y) converge to the actual least cost dx(y)</a:t>
            </a:r>
            <a:endParaRPr b="0" i="0" sz="1800" u="none" strike="noStrike">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pic>
        <p:nvPicPr>
          <p:cNvPr id="556" name="Google Shape;556;p88"/>
          <p:cNvPicPr preferRelativeResize="0"/>
          <p:nvPr/>
        </p:nvPicPr>
        <p:blipFill rotWithShape="1">
          <a:blip r:embed="rId3">
            <a:alphaModFix/>
          </a:blip>
          <a:srcRect b="0" l="0" r="0" t="0"/>
          <a:stretch/>
        </p:blipFill>
        <p:spPr>
          <a:xfrm>
            <a:off x="2130221" y="3867005"/>
            <a:ext cx="7931558" cy="76781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9"/>
          <p:cNvPicPr preferRelativeResize="0"/>
          <p:nvPr>
            <p:ph idx="1" type="body"/>
          </p:nvPr>
        </p:nvPicPr>
        <p:blipFill rotWithShape="1">
          <a:blip r:embed="rId3">
            <a:alphaModFix/>
          </a:blip>
          <a:srcRect b="0" l="0" r="0" t="0"/>
          <a:stretch/>
        </p:blipFill>
        <p:spPr>
          <a:xfrm>
            <a:off x="838200" y="1941570"/>
            <a:ext cx="10515600" cy="41194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12529"/>
              </a:buClr>
              <a:buSzPts val="2200"/>
              <a:buChar char="•"/>
            </a:pPr>
            <a:r>
              <a:rPr b="0" i="0" lang="en-GB" sz="2200">
                <a:solidFill>
                  <a:srgbClr val="212529"/>
                </a:solidFill>
                <a:latin typeface="Times New Roman"/>
                <a:ea typeface="Times New Roman"/>
                <a:cs typeface="Times New Roman"/>
                <a:sym typeface="Times New Roman"/>
              </a:rPr>
              <a:t>Packet Switching is a technique of switching in which the message is usually divided into smaller pieces that are known as packets.</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Every packet contains a header that contains the knowledge of the destination. With the help of this knowledge/information, these packets find the route.</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A unique number is given to each packet in order to identify them at the receiving end.</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One of the biggest examples of the Packet-switched network is the Internet.</a:t>
            </a:r>
            <a:endParaRPr/>
          </a:p>
          <a:p>
            <a:pPr indent="-228600" lvl="0" marL="228600" rtl="0" algn="l">
              <a:lnSpc>
                <a:spcPct val="90000"/>
              </a:lnSpc>
              <a:spcBef>
                <a:spcPts val="10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The header of the Packet mainly comprises of two things: header and payload.</a:t>
            </a:r>
            <a:endParaRPr/>
          </a:p>
          <a:p>
            <a:pPr indent="-285750" lvl="1" marL="742950" rtl="0" algn="l">
              <a:lnSpc>
                <a:spcPct val="90000"/>
              </a:lnSpc>
              <a:spcBef>
                <a:spcPts val="5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where the header mainly contains the routing information.</a:t>
            </a:r>
            <a:endParaRPr/>
          </a:p>
          <a:p>
            <a:pPr indent="-285750" lvl="1" marL="742950" rtl="0" algn="l">
              <a:lnSpc>
                <a:spcPct val="90000"/>
              </a:lnSpc>
              <a:spcBef>
                <a:spcPts val="500"/>
              </a:spcBef>
              <a:spcAft>
                <a:spcPts val="0"/>
              </a:spcAft>
              <a:buClr>
                <a:srgbClr val="212529"/>
              </a:buClr>
              <a:buSzPts val="2200"/>
              <a:buFont typeface="Arial"/>
              <a:buChar char="•"/>
            </a:pPr>
            <a:r>
              <a:rPr b="0" i="0" lang="en-GB" sz="2200">
                <a:solidFill>
                  <a:srgbClr val="212529"/>
                </a:solidFill>
                <a:latin typeface="Times New Roman"/>
                <a:ea typeface="Times New Roman"/>
                <a:cs typeface="Times New Roman"/>
                <a:sym typeface="Times New Roman"/>
              </a:rPr>
              <a:t>and the payload contains the data that is to be transferred.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90"/>
          <p:cNvPicPr preferRelativeResize="0"/>
          <p:nvPr>
            <p:ph idx="1" type="body"/>
          </p:nvPr>
        </p:nvPicPr>
        <p:blipFill rotWithShape="1">
          <a:blip r:embed="rId3">
            <a:alphaModFix/>
          </a:blip>
          <a:srcRect b="0" l="0" r="0" t="0"/>
          <a:stretch/>
        </p:blipFill>
        <p:spPr>
          <a:xfrm>
            <a:off x="2072664" y="1825625"/>
            <a:ext cx="8046671" cy="435133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91"/>
          <p:cNvPicPr preferRelativeResize="0"/>
          <p:nvPr>
            <p:ph idx="1" type="body"/>
          </p:nvPr>
        </p:nvPicPr>
        <p:blipFill rotWithShape="1">
          <a:blip r:embed="rId3">
            <a:alphaModFix/>
          </a:blip>
          <a:srcRect b="0" l="0" r="0" t="0"/>
          <a:stretch/>
        </p:blipFill>
        <p:spPr>
          <a:xfrm>
            <a:off x="838200" y="2917327"/>
            <a:ext cx="10515600" cy="216793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92"/>
          <p:cNvPicPr preferRelativeResize="0"/>
          <p:nvPr>
            <p:ph idx="1" type="body"/>
          </p:nvPr>
        </p:nvPicPr>
        <p:blipFill rotWithShape="1">
          <a:blip r:embed="rId3">
            <a:alphaModFix/>
          </a:blip>
          <a:srcRect b="0" l="0" r="0" t="0"/>
          <a:stretch/>
        </p:blipFill>
        <p:spPr>
          <a:xfrm>
            <a:off x="718957" y="1179646"/>
            <a:ext cx="9502150" cy="499731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Link state routing</a:t>
            </a:r>
            <a:endParaRPr/>
          </a:p>
        </p:txBody>
      </p:sp>
      <p:sp>
        <p:nvSpPr>
          <p:cNvPr id="582" name="Google Shape;582;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rgbClr val="333333"/>
              </a:buClr>
              <a:buSzPct val="100000"/>
              <a:buChar char="•"/>
            </a:pPr>
            <a:r>
              <a:rPr b="0" i="0" lang="en-GB">
                <a:solidFill>
                  <a:srgbClr val="333333"/>
                </a:solidFill>
                <a:latin typeface="Inter"/>
                <a:ea typeface="Inter"/>
                <a:cs typeface="Inter"/>
                <a:sym typeface="Inter"/>
              </a:rPr>
              <a:t>Link state routing is a technique in which each router shares the knowledge of its neighborhood with every other router in the internetwork.</a:t>
            </a:r>
            <a:endParaRPr/>
          </a:p>
          <a:p>
            <a:pPr indent="-228600" lvl="0" marL="228600" rtl="0" algn="just">
              <a:lnSpc>
                <a:spcPct val="90000"/>
              </a:lnSpc>
              <a:spcBef>
                <a:spcPts val="1000"/>
              </a:spcBef>
              <a:spcAft>
                <a:spcPts val="0"/>
              </a:spcAft>
              <a:buClr>
                <a:srgbClr val="333333"/>
              </a:buClr>
              <a:buSzPct val="100000"/>
              <a:buChar char="•"/>
            </a:pPr>
            <a:r>
              <a:rPr b="1" i="0" lang="en-GB">
                <a:solidFill>
                  <a:srgbClr val="333333"/>
                </a:solidFill>
                <a:latin typeface="Inter"/>
                <a:ea typeface="Inter"/>
                <a:cs typeface="Inter"/>
                <a:sym typeface="Inter"/>
              </a:rPr>
              <a:t>The three keys to understand the Link State Routing algorithm:</a:t>
            </a:r>
            <a:endParaRPr b="0" i="0">
              <a:solidFill>
                <a:srgbClr val="333333"/>
              </a:solidFill>
              <a:latin typeface="Inter"/>
              <a:ea typeface="Inter"/>
              <a:cs typeface="Inter"/>
              <a:sym typeface="Inte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Knowledge about the neighborhood:</a:t>
            </a:r>
            <a:r>
              <a:rPr b="0" i="0" lang="en-GB">
                <a:solidFill>
                  <a:srgbClr val="000000"/>
                </a:solidFill>
                <a:latin typeface="Inter"/>
                <a:ea typeface="Inter"/>
                <a:cs typeface="Inter"/>
                <a:sym typeface="Inter"/>
              </a:rPr>
              <a:t> Instead of sending its routing table, a router sends the information about its neighborhood only. A router broadcast its identities and cost of the directly attached links to other routers.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Flooding:</a:t>
            </a:r>
            <a:r>
              <a:rPr b="0" i="0" lang="en-GB">
                <a:solidFill>
                  <a:srgbClr val="000000"/>
                </a:solidFill>
                <a:latin typeface="Inter"/>
                <a:ea typeface="Inter"/>
                <a:cs typeface="Inter"/>
                <a:sym typeface="Inter"/>
              </a:rPr>
              <a:t> Each router sends the information to every other router on the internetwork except its neighbors. This process is known as Flooding. Every router that receives the packet sends the copies to all its neighbors. Finally, each and every router receives a copy of the same information.</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Information sharing:</a:t>
            </a:r>
            <a:r>
              <a:rPr b="0" i="0" lang="en-GB">
                <a:solidFill>
                  <a:srgbClr val="000000"/>
                </a:solidFill>
                <a:latin typeface="Inter"/>
                <a:ea typeface="Inter"/>
                <a:cs typeface="Inter"/>
                <a:sym typeface="Inter"/>
              </a:rPr>
              <a:t> A router sends the information to every other router only when the change occurs in the information.</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rgbClr val="610B38"/>
              </a:buClr>
              <a:buSzPct val="100000"/>
              <a:buChar char="•"/>
            </a:pPr>
            <a:r>
              <a:rPr b="0" i="0" lang="en-GB">
                <a:solidFill>
                  <a:srgbClr val="610B38"/>
                </a:solidFill>
                <a:latin typeface="Arial"/>
                <a:ea typeface="Arial"/>
                <a:cs typeface="Arial"/>
                <a:sym typeface="Arial"/>
              </a:rPr>
              <a:t>Link State Routing has two phases:</a:t>
            </a:r>
            <a:endParaRPr/>
          </a:p>
          <a:p>
            <a:pPr indent="-228600" lvl="0" marL="228600" rtl="0" algn="just">
              <a:lnSpc>
                <a:spcPct val="90000"/>
              </a:lnSpc>
              <a:spcBef>
                <a:spcPts val="1000"/>
              </a:spcBef>
              <a:spcAft>
                <a:spcPts val="0"/>
              </a:spcAft>
              <a:buClr>
                <a:srgbClr val="610B4B"/>
              </a:buClr>
              <a:buSzPct val="100000"/>
              <a:buChar char="•"/>
            </a:pPr>
            <a:r>
              <a:rPr b="0" i="0" lang="en-GB">
                <a:solidFill>
                  <a:srgbClr val="610B4B"/>
                </a:solidFill>
                <a:latin typeface="Arial"/>
                <a:ea typeface="Arial"/>
                <a:cs typeface="Arial"/>
                <a:sym typeface="Arial"/>
              </a:rPr>
              <a:t>Reliable Flooding</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Initial state:</a:t>
            </a:r>
            <a:r>
              <a:rPr b="0" i="0" lang="en-GB">
                <a:solidFill>
                  <a:srgbClr val="000000"/>
                </a:solidFill>
                <a:latin typeface="Inter"/>
                <a:ea typeface="Inter"/>
                <a:cs typeface="Inter"/>
                <a:sym typeface="Inter"/>
              </a:rPr>
              <a:t> Each node knows the cost of its neighbors.</a:t>
            </a:r>
            <a:endParaRPr/>
          </a:p>
          <a:p>
            <a:pPr indent="-228600" lvl="0" marL="228600" rtl="0" algn="just">
              <a:lnSpc>
                <a:spcPct val="90000"/>
              </a:lnSpc>
              <a:spcBef>
                <a:spcPts val="1000"/>
              </a:spcBef>
              <a:spcAft>
                <a:spcPts val="0"/>
              </a:spcAft>
              <a:buClr>
                <a:srgbClr val="000000"/>
              </a:buClr>
              <a:buSzPct val="100000"/>
              <a:buFont typeface="Arial"/>
              <a:buChar char="•"/>
            </a:pPr>
            <a:r>
              <a:rPr b="1" i="0" lang="en-GB">
                <a:solidFill>
                  <a:srgbClr val="000000"/>
                </a:solidFill>
                <a:latin typeface="Inter"/>
                <a:ea typeface="Inter"/>
                <a:cs typeface="Inter"/>
                <a:sym typeface="Inter"/>
              </a:rPr>
              <a:t>Final state:</a:t>
            </a:r>
            <a:r>
              <a:rPr b="0" i="0" lang="en-GB">
                <a:solidFill>
                  <a:srgbClr val="000000"/>
                </a:solidFill>
                <a:latin typeface="Inter"/>
                <a:ea typeface="Inter"/>
                <a:cs typeface="Inter"/>
                <a:sym typeface="Inter"/>
              </a:rPr>
              <a:t> Each node knows the entire graph.</a:t>
            </a:r>
            <a:endParaRPr/>
          </a:p>
          <a:p>
            <a:pPr indent="-228600" lvl="0" marL="228600" rtl="0" algn="just">
              <a:lnSpc>
                <a:spcPct val="90000"/>
              </a:lnSpc>
              <a:spcBef>
                <a:spcPts val="1000"/>
              </a:spcBef>
              <a:spcAft>
                <a:spcPts val="0"/>
              </a:spcAft>
              <a:buClr>
                <a:srgbClr val="610B4B"/>
              </a:buClr>
              <a:buSzPct val="100000"/>
              <a:buChar char="•"/>
            </a:pPr>
            <a:r>
              <a:rPr b="0" i="0" lang="en-GB">
                <a:solidFill>
                  <a:srgbClr val="610B4B"/>
                </a:solidFill>
                <a:latin typeface="Arial"/>
                <a:ea typeface="Arial"/>
                <a:cs typeface="Arial"/>
                <a:sym typeface="Arial"/>
              </a:rPr>
              <a:t>Route Calculation</a:t>
            </a:r>
            <a:endParaRPr/>
          </a:p>
          <a:p>
            <a:pPr indent="-228600" lvl="0" marL="228600" rtl="0" algn="just">
              <a:lnSpc>
                <a:spcPct val="90000"/>
              </a:lnSpc>
              <a:spcBef>
                <a:spcPts val="1000"/>
              </a:spcBef>
              <a:spcAft>
                <a:spcPts val="0"/>
              </a:spcAft>
              <a:buClr>
                <a:srgbClr val="333333"/>
              </a:buClr>
              <a:buSzPct val="100000"/>
              <a:buChar char="•"/>
            </a:pPr>
            <a:r>
              <a:rPr b="0" i="0" lang="en-GB">
                <a:solidFill>
                  <a:srgbClr val="333333"/>
                </a:solidFill>
                <a:latin typeface="Inter"/>
                <a:ea typeface="Inter"/>
                <a:cs typeface="Inter"/>
                <a:sym typeface="Inter"/>
              </a:rPr>
              <a:t>Each node uses Dijkstra's algorithm on the graph to calculate the optimal routes to all nodes.</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The Link state routing algorithm is also known as Dijkstra's algorithm which is used to find the shortest path from one node to every other node in the network.</a:t>
            </a:r>
            <a:endParaRPr/>
          </a:p>
          <a:p>
            <a:pPr indent="-228600" lvl="0" marL="228600" rtl="0" algn="just">
              <a:lnSpc>
                <a:spcPct val="90000"/>
              </a:lnSpc>
              <a:spcBef>
                <a:spcPts val="1000"/>
              </a:spcBef>
              <a:spcAft>
                <a:spcPts val="0"/>
              </a:spcAft>
              <a:buClr>
                <a:srgbClr val="000000"/>
              </a:buClr>
              <a:buSzPct val="100000"/>
              <a:buFont typeface="Arial"/>
              <a:buChar char="•"/>
            </a:pPr>
            <a:r>
              <a:rPr b="0" i="0" lang="en-GB">
                <a:solidFill>
                  <a:srgbClr val="000000"/>
                </a:solidFill>
                <a:latin typeface="Inter"/>
                <a:ea typeface="Inter"/>
                <a:cs typeface="Inter"/>
                <a:sym typeface="Inter"/>
              </a:rPr>
              <a:t>The Dijkstra's algorithm is an iterative, and it has the property that after k</a:t>
            </a:r>
            <a:r>
              <a:rPr b="0" baseline="30000" i="0" lang="en-GB">
                <a:solidFill>
                  <a:srgbClr val="000000"/>
                </a:solidFill>
                <a:latin typeface="Inter"/>
                <a:ea typeface="Inter"/>
                <a:cs typeface="Inter"/>
                <a:sym typeface="Inter"/>
              </a:rPr>
              <a:t>th</a:t>
            </a:r>
            <a:r>
              <a:rPr b="0" i="0" lang="en-GB">
                <a:solidFill>
                  <a:srgbClr val="000000"/>
                </a:solidFill>
                <a:latin typeface="Inter"/>
                <a:ea typeface="Inter"/>
                <a:cs typeface="Inter"/>
                <a:sym typeface="Inter"/>
              </a:rPr>
              <a:t> iteration of the algorithm, the least cost paths are well known for k destination nodes.</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Link state routing</a:t>
            </a:r>
            <a:endParaRPr/>
          </a:p>
        </p:txBody>
      </p:sp>
      <p:pic>
        <p:nvPicPr>
          <p:cNvPr id="593" name="Google Shape;593;p95"/>
          <p:cNvPicPr preferRelativeResize="0"/>
          <p:nvPr>
            <p:ph idx="1" type="body"/>
          </p:nvPr>
        </p:nvPicPr>
        <p:blipFill rotWithShape="1">
          <a:blip r:embed="rId3">
            <a:alphaModFix/>
          </a:blip>
          <a:srcRect b="0" l="0" r="0" t="0"/>
          <a:stretch/>
        </p:blipFill>
        <p:spPr>
          <a:xfrm>
            <a:off x="4209953" y="3248780"/>
            <a:ext cx="3772094" cy="150502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96"/>
          <p:cNvPicPr preferRelativeResize="0"/>
          <p:nvPr>
            <p:ph idx="1" type="body"/>
          </p:nvPr>
        </p:nvPicPr>
        <p:blipFill rotWithShape="1">
          <a:blip r:embed="rId3">
            <a:alphaModFix/>
          </a:blip>
          <a:srcRect b="0" l="0" r="0" t="0"/>
          <a:stretch/>
        </p:blipFill>
        <p:spPr>
          <a:xfrm>
            <a:off x="3873386" y="2826483"/>
            <a:ext cx="4445228" cy="234962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97"/>
          <p:cNvPicPr preferRelativeResize="0"/>
          <p:nvPr>
            <p:ph idx="1" type="body"/>
          </p:nvPr>
        </p:nvPicPr>
        <p:blipFill rotWithShape="1">
          <a:blip r:embed="rId3">
            <a:alphaModFix/>
          </a:blip>
          <a:srcRect b="0" l="0" r="0" t="0"/>
          <a:stretch/>
        </p:blipFill>
        <p:spPr>
          <a:xfrm>
            <a:off x="3063719" y="2664550"/>
            <a:ext cx="6064562" cy="267348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Inter"/>
              <a:buNone/>
            </a:pPr>
            <a:r>
              <a:rPr b="0" i="0" lang="en-GB">
                <a:solidFill>
                  <a:srgbClr val="000000"/>
                </a:solidFill>
                <a:latin typeface="Inter"/>
                <a:ea typeface="Inter"/>
                <a:cs typeface="Inter"/>
                <a:sym typeface="Inter"/>
              </a:rPr>
              <a:t>The Dijkstra's algorithm</a:t>
            </a:r>
            <a:endParaRPr/>
          </a:p>
        </p:txBody>
      </p:sp>
      <p:pic>
        <p:nvPicPr>
          <p:cNvPr id="609" name="Google Shape;609;p98"/>
          <p:cNvPicPr preferRelativeResize="0"/>
          <p:nvPr>
            <p:ph idx="1" type="body"/>
          </p:nvPr>
        </p:nvPicPr>
        <p:blipFill rotWithShape="1">
          <a:blip r:embed="rId3">
            <a:alphaModFix/>
          </a:blip>
          <a:srcRect b="0" l="0" r="0" t="0"/>
          <a:stretch/>
        </p:blipFill>
        <p:spPr>
          <a:xfrm>
            <a:off x="4562396" y="2150174"/>
            <a:ext cx="3067208" cy="370224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99"/>
          <p:cNvPicPr preferRelativeResize="0"/>
          <p:nvPr>
            <p:ph idx="1" type="body"/>
          </p:nvPr>
        </p:nvPicPr>
        <p:blipFill rotWithShape="1">
          <a:blip r:embed="rId3">
            <a:alphaModFix/>
          </a:blip>
          <a:srcRect b="0" l="0" r="0" t="0"/>
          <a:stretch/>
        </p:blipFill>
        <p:spPr>
          <a:xfrm>
            <a:off x="5295859" y="2969366"/>
            <a:ext cx="1600282" cy="20638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2022-03-21T04:20:27Z</dcterms:created>
  <dc:creator>mayank mishra</dc:creator>
</cp:coreProperties>
</file>